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72" r:id="rId3"/>
    <p:sldMasterId id="2147483660" r:id="rId4"/>
  </p:sldMasterIdLst>
  <p:notesMasterIdLst>
    <p:notesMasterId r:id="rId52"/>
  </p:notesMasterIdLst>
  <p:sldIdLst>
    <p:sldId id="256" r:id="rId5"/>
    <p:sldId id="310" r:id="rId6"/>
    <p:sldId id="266" r:id="rId7"/>
    <p:sldId id="281" r:id="rId8"/>
    <p:sldId id="282" r:id="rId9"/>
    <p:sldId id="311" r:id="rId10"/>
    <p:sldId id="312" r:id="rId11"/>
    <p:sldId id="285" r:id="rId12"/>
    <p:sldId id="292" r:id="rId13"/>
    <p:sldId id="283" r:id="rId14"/>
    <p:sldId id="286" r:id="rId15"/>
    <p:sldId id="287" r:id="rId16"/>
    <p:sldId id="284" r:id="rId17"/>
    <p:sldId id="288" r:id="rId18"/>
    <p:sldId id="290" r:id="rId19"/>
    <p:sldId id="295" r:id="rId20"/>
    <p:sldId id="296" r:id="rId21"/>
    <p:sldId id="293" r:id="rId22"/>
    <p:sldId id="294" r:id="rId23"/>
    <p:sldId id="297" r:id="rId24"/>
    <p:sldId id="321" r:id="rId25"/>
    <p:sldId id="322" r:id="rId26"/>
    <p:sldId id="298" r:id="rId27"/>
    <p:sldId id="327" r:id="rId28"/>
    <p:sldId id="299" r:id="rId29"/>
    <p:sldId id="301" r:id="rId30"/>
    <p:sldId id="302" r:id="rId31"/>
    <p:sldId id="303" r:id="rId32"/>
    <p:sldId id="304" r:id="rId33"/>
    <p:sldId id="308" r:id="rId34"/>
    <p:sldId id="314" r:id="rId35"/>
    <p:sldId id="309" r:id="rId36"/>
    <p:sldId id="316" r:id="rId37"/>
    <p:sldId id="317" r:id="rId38"/>
    <p:sldId id="305" r:id="rId39"/>
    <p:sldId id="330" r:id="rId40"/>
    <p:sldId id="331" r:id="rId41"/>
    <p:sldId id="318" r:id="rId42"/>
    <p:sldId id="307" r:id="rId43"/>
    <p:sldId id="319" r:id="rId44"/>
    <p:sldId id="326" r:id="rId45"/>
    <p:sldId id="328" r:id="rId46"/>
    <p:sldId id="323" r:id="rId47"/>
    <p:sldId id="324" r:id="rId48"/>
    <p:sldId id="306" r:id="rId49"/>
    <p:sldId id="320" r:id="rId50"/>
    <p:sldId id="279"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KERMANN LORBER Beatrice (SNCF VOYAGEURS / Etablissement Régional Grand Est / CELLULE APPEL D'OFFRES)" initials="ALB(V/ERGE/CAD" lastIdx="2" clrIdx="0">
    <p:extLst>
      <p:ext uri="{19B8F6BF-5375-455C-9EA6-DF929625EA0E}">
        <p15:presenceInfo xmlns:p15="http://schemas.microsoft.com/office/powerpoint/2012/main" userId="S::7105828B@COMMUN.AD.SNCF.FR::2aade0a8-1497-4f6c-92d6-3f69fbe490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F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0579" autoAdjust="0"/>
  </p:normalViewPr>
  <p:slideViewPr>
    <p:cSldViewPr snapToGrid="0">
      <p:cViewPr varScale="1">
        <p:scale>
          <a:sx n="58" d="100"/>
          <a:sy n="58" d="100"/>
        </p:scale>
        <p:origin x="109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10038"/>
    </p:cViewPr>
  </p:sorterViewPr>
  <p:notesViewPr>
    <p:cSldViewPr snapToGrid="0">
      <p:cViewPr varScale="1">
        <p:scale>
          <a:sx n="59" d="100"/>
          <a:sy n="59" d="100"/>
        </p:scale>
        <p:origin x="27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openxmlformats.org/officeDocument/2006/relationships/customXml" Target="../customXml/item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ustomXml" Target="../customXml/item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3484B-3A6D-410F-8C56-3556D8780C08}" type="datetimeFigureOut">
              <a:rPr lang="fr-FR" smtClean="0"/>
              <a:t>13/01/2022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0A876-4376-4A68-9401-C797BB2BE16A}" type="slidenum">
              <a:rPr lang="fr-FR" smtClean="0"/>
              <a:t>‹N°›</a:t>
            </a:fld>
            <a:endParaRPr lang="fr-FR"/>
          </a:p>
        </p:txBody>
      </p:sp>
    </p:spTree>
    <p:extLst>
      <p:ext uri="{BB962C8B-B14F-4D97-AF65-F5344CB8AC3E}">
        <p14:creationId xmlns:p14="http://schemas.microsoft.com/office/powerpoint/2010/main" val="51788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a:t>
            </a:fld>
            <a:endParaRPr lang="fr-FR"/>
          </a:p>
        </p:txBody>
      </p:sp>
    </p:spTree>
    <p:extLst>
      <p:ext uri="{BB962C8B-B14F-4D97-AF65-F5344CB8AC3E}">
        <p14:creationId xmlns:p14="http://schemas.microsoft.com/office/powerpoint/2010/main" val="29300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0A876-4376-4A68-9401-C797BB2BE16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6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 aujourd’hui : traiter les points 1 à 4</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3</a:t>
            </a:fld>
            <a:endParaRPr lang="fr-FR"/>
          </a:p>
        </p:txBody>
      </p:sp>
    </p:spTree>
    <p:extLst>
      <p:ext uri="{BB962C8B-B14F-4D97-AF65-F5344CB8AC3E}">
        <p14:creationId xmlns:p14="http://schemas.microsoft.com/office/powerpoint/2010/main" val="189200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4</a:t>
            </a:fld>
            <a:endParaRPr lang="fr-FR"/>
          </a:p>
        </p:txBody>
      </p:sp>
    </p:spTree>
    <p:extLst>
      <p:ext uri="{BB962C8B-B14F-4D97-AF65-F5344CB8AC3E}">
        <p14:creationId xmlns:p14="http://schemas.microsoft.com/office/powerpoint/2010/main" val="7687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14</a:t>
            </a:fld>
            <a:endParaRPr lang="fr-FR"/>
          </a:p>
        </p:txBody>
      </p:sp>
    </p:spTree>
    <p:extLst>
      <p:ext uri="{BB962C8B-B14F-4D97-AF65-F5344CB8AC3E}">
        <p14:creationId xmlns:p14="http://schemas.microsoft.com/office/powerpoint/2010/main" val="186918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16</a:t>
            </a:fld>
            <a:endParaRPr lang="fr-FR"/>
          </a:p>
        </p:txBody>
      </p:sp>
    </p:spTree>
    <p:extLst>
      <p:ext uri="{BB962C8B-B14F-4D97-AF65-F5344CB8AC3E}">
        <p14:creationId xmlns:p14="http://schemas.microsoft.com/office/powerpoint/2010/main" val="3775295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47</a:t>
            </a:fld>
            <a:endParaRPr lang="fr-FR"/>
          </a:p>
        </p:txBody>
      </p:sp>
    </p:spTree>
    <p:extLst>
      <p:ext uri="{BB962C8B-B14F-4D97-AF65-F5344CB8AC3E}">
        <p14:creationId xmlns:p14="http://schemas.microsoft.com/office/powerpoint/2010/main" val="176206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A25F6E8-C136-4405-8ECD-CEF4B15F8E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7" name="Titre 6">
            <a:extLst>
              <a:ext uri="{FF2B5EF4-FFF2-40B4-BE49-F238E27FC236}">
                <a16:creationId xmlns:a16="http://schemas.microsoft.com/office/drawing/2014/main" id="{C59EE590-47F9-4E60-9904-A85842740935}"/>
              </a:ext>
            </a:extLst>
          </p:cNvPr>
          <p:cNvSpPr>
            <a:spLocks noGrp="1"/>
          </p:cNvSpPr>
          <p:nvPr>
            <p:ph type="title"/>
          </p:nvPr>
        </p:nvSpPr>
        <p:spPr/>
        <p:txBody>
          <a:bodyPr/>
          <a:lstStyle/>
          <a:p>
            <a:r>
              <a:rPr lang="fr-FR"/>
              <a:t>Modifiez le style du titre</a:t>
            </a:r>
          </a:p>
        </p:txBody>
      </p:sp>
      <p:sp>
        <p:nvSpPr>
          <p:cNvPr id="8" name="Espace réservé de la date 7">
            <a:extLst>
              <a:ext uri="{FF2B5EF4-FFF2-40B4-BE49-F238E27FC236}">
                <a16:creationId xmlns:a16="http://schemas.microsoft.com/office/drawing/2014/main" id="{A9632799-BD67-468F-A375-4B053D6D0974}"/>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9" name="Espace réservé du pied de page 8">
            <a:extLst>
              <a:ext uri="{FF2B5EF4-FFF2-40B4-BE49-F238E27FC236}">
                <a16:creationId xmlns:a16="http://schemas.microsoft.com/office/drawing/2014/main" id="{7BB1C48C-0DF6-4772-A3A7-1F521C881CCE}"/>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10" name="Espace réservé du numéro de diapositive 9">
            <a:extLst>
              <a:ext uri="{FF2B5EF4-FFF2-40B4-BE49-F238E27FC236}">
                <a16:creationId xmlns:a16="http://schemas.microsoft.com/office/drawing/2014/main" id="{687F0EB7-FB5E-4552-9660-9DE19160CEA9}"/>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128507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6FEF94-9373-4220-BB14-7C572CDDF08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D269B15-D16B-4894-9997-50F07E8D84D0}"/>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4" name="Espace réservé du pied de page 3">
            <a:extLst>
              <a:ext uri="{FF2B5EF4-FFF2-40B4-BE49-F238E27FC236}">
                <a16:creationId xmlns:a16="http://schemas.microsoft.com/office/drawing/2014/main" id="{BC83C1D5-51D8-4A60-8678-ACD9D0624D6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3F62D391-730D-42DB-BA5B-736C8F754C02}"/>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1283092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5F6858-F5DA-4864-8A52-2254EBE3F0E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5EAE07-A0FB-42B7-9596-9AAFE5B504B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7A31C1-54AF-4B91-9CB7-CCD4AD5A2C1C}"/>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684A6F1B-778E-49B1-B0B9-EB09F961225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830A47E-F9B2-4924-A706-F73E5427D5F9}"/>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1828568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A7171F-4F1E-4494-8404-64DE43CB175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AE73D50-368A-42D3-8F54-2356A0AE20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F4F07B-02A4-4066-8554-84D0EF64F00C}"/>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EFC1343E-CB37-4FAE-973A-7C9B9F0BB94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C9D7D5C3-505D-46AF-B675-0E426DC3DCBB}"/>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975139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480E3-90CC-4BEC-A037-96DC4C97363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3D3C3C3-AF4D-47ED-80DF-6BBA8D57EC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38081D7-E82C-4B03-8A6F-317DA9383629}"/>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2D0D0667-2CC9-4B2E-BECE-8EC362763C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FC7ACD-4CA8-46C3-884A-FB897459D8F4}"/>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2227271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D3E1F8-64BD-4740-BEE4-2FCA32B6EC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69AD4C1-314F-4E66-A76F-7CAF4443CC9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8DE386-4EB6-4B3A-9233-01791E342E65}"/>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089517B1-7D7B-44D4-99FF-6783CA4274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6D4AACA-5441-4E09-8971-AE9C200C7E35}"/>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288327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640B2-49A1-4E19-8A0F-AC69CEC6E1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C14C5BF-E9F9-44F1-A0D8-12FBCDD18B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406FED5-4FE2-4E34-8EC6-8224B2FFADDD}"/>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F7CE68E9-0605-4EBC-A6FE-82EA5128DC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A2729B-8FDE-4DC0-917A-8D9F6CDB5E6D}"/>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213555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C114C-4112-4BBB-B96E-9BB4DA1CD3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1F215A7-3271-43B3-92A9-CA872EA0372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8141B23-EC97-4AE1-94BE-943DC187421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3232D43-2E27-4A94-A2E5-0612045E02AA}"/>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44040ABD-2330-4D2E-A04C-55C471B947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6AB3EC6-3514-4AF9-AB20-EA2395ABF3E6}"/>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3163063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0052A-26A4-48C7-B6A9-4BD416A51C2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ECF7692-086D-46D0-8160-8F964858D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A49BD3C-2154-49ED-8410-037CD1CA955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0EB3742-7D46-4732-BB4F-DA0E864DD6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3F6D84E-5094-4AB8-8F1B-4AFE9948FEC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F104B9D-F9CE-46E9-BE72-9B2614988862}"/>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8" name="Espace réservé du pied de page 7">
            <a:extLst>
              <a:ext uri="{FF2B5EF4-FFF2-40B4-BE49-F238E27FC236}">
                <a16:creationId xmlns:a16="http://schemas.microsoft.com/office/drawing/2014/main" id="{A629B46D-8C66-41A3-9D9A-30E41D66921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C0D96DD-7C7F-4B14-9598-5A7911EFB547}"/>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2219197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909BA-99A2-4394-8FE8-D4448E3036D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6365615-EA83-4A8E-ADD7-1BDDA277F34F}"/>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4" name="Espace réservé du pied de page 3">
            <a:extLst>
              <a:ext uri="{FF2B5EF4-FFF2-40B4-BE49-F238E27FC236}">
                <a16:creationId xmlns:a16="http://schemas.microsoft.com/office/drawing/2014/main" id="{9BA1F274-55A7-4760-859C-7BB1E4E6A5C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BD921E-AADA-4F6F-BC40-C5CC79F92681}"/>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1210487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F09BA69-FAAD-4AA3-9DBF-8DC522CD1D63}"/>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3" name="Espace réservé du pied de page 2">
            <a:extLst>
              <a:ext uri="{FF2B5EF4-FFF2-40B4-BE49-F238E27FC236}">
                <a16:creationId xmlns:a16="http://schemas.microsoft.com/office/drawing/2014/main" id="{097CC19A-CD5E-4FDE-97F8-721C454E03D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093375-CE4B-46D0-A203-2F5CBEEBF1D4}"/>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184370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F43E33-13A1-4067-B79B-EC0404E774B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0517E7-F54A-4AE3-AAD8-832F2CDC00F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908A70-1B84-4E31-A986-92DEE45B648D}"/>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5" name="Espace réservé du pied de page 4">
            <a:extLst>
              <a:ext uri="{FF2B5EF4-FFF2-40B4-BE49-F238E27FC236}">
                <a16:creationId xmlns:a16="http://schemas.microsoft.com/office/drawing/2014/main" id="{39A71E52-0B7B-4C01-84F2-83FD05261FA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6" name="Espace réservé du numéro de diapositive 5">
            <a:extLst>
              <a:ext uri="{FF2B5EF4-FFF2-40B4-BE49-F238E27FC236}">
                <a16:creationId xmlns:a16="http://schemas.microsoft.com/office/drawing/2014/main" id="{C55A25B2-EBA6-4656-9D16-9A5F0935F757}"/>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444175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7DA18-35AB-4F75-8C91-698DF36F3E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7E89B89-F15F-4373-A513-D236CB54F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8A24F39-32E7-4871-8E0B-19A9F3FA6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918C4C-5B31-4EF7-97C9-A4986A203DDE}"/>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C6C010D8-6C43-4B8C-ACD0-7E6D727DB38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0457667-8A5D-4661-9B61-1D1C9C486616}"/>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309615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DDE02-7499-497E-BE86-03FCD19D516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DBCA005-1678-4C42-A6B3-7B2876A9C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9AC5175-8328-42EE-BB8F-78FB32BB9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B0699B-7996-45D4-95ED-8A20456A0013}"/>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14E3771E-A6EB-4243-A69A-3D9F4B044AF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0D7760-4825-459C-8BD8-1E0B1289CB45}"/>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4129836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813C8A-776B-4171-8D29-97648389948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914457C-319E-4A5D-BE8F-9547BF23E1B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94EF8A-AADA-4069-9CAD-529A5941E7B5}"/>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E8503F98-6C34-4C4C-9D53-C2C6333769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9705D5-8DE0-471A-B8C6-D67AF3666C74}"/>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1538795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2B79EB8-C2C3-4444-B737-F0508723C23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2A31004-CABF-49F6-8E9E-2590CC45497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4C59D0-AAF6-4B47-A25B-D6F2D03DDF8B}"/>
              </a:ext>
            </a:extLst>
          </p:cNvPr>
          <p:cNvSpPr>
            <a:spLocks noGrp="1"/>
          </p:cNvSpPr>
          <p:nvPr>
            <p:ph type="dt" sz="half" idx="10"/>
          </p:nvPr>
        </p:nvSpPr>
        <p:spPr/>
        <p:txBody>
          <a:body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9192E8D1-6CCC-4285-8DF4-91DB69B5601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297FA5-0B7B-4644-A339-D3F46C039C2F}"/>
              </a:ext>
            </a:extLst>
          </p:cNvPr>
          <p:cNvSpPr>
            <a:spLocks noGrp="1"/>
          </p:cNvSpPr>
          <p:nvPr>
            <p:ph type="sldNum" sz="quarter" idx="12"/>
          </p:nvPr>
        </p:nvSpPr>
        <p:spPr/>
        <p:txBody>
          <a:bodyPr/>
          <a:lstStyle/>
          <a:p>
            <a:fld id="{BFBF8098-47C8-4AA5-A770-9951A6529B60}" type="slidenum">
              <a:rPr lang="fr-FR" smtClean="0"/>
              <a:t>‹N°›</a:t>
            </a:fld>
            <a:endParaRPr lang="fr-FR"/>
          </a:p>
        </p:txBody>
      </p:sp>
    </p:spTree>
    <p:extLst>
      <p:ext uri="{BB962C8B-B14F-4D97-AF65-F5344CB8AC3E}">
        <p14:creationId xmlns:p14="http://schemas.microsoft.com/office/powerpoint/2010/main" val="1905735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1B79F7-C71A-48F0-A4F8-9B49935C2A1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EDC7F90-2384-4CE2-9137-36F84748A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D695191-BA34-4448-8E02-8A6A74DD78D2}"/>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9625F782-DA80-4847-AC39-D14CA05B6B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53FDFB1-B58F-4E1B-BF94-08883F96AD59}"/>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3341787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A68EF-227A-4971-B495-F4C3DB56BA8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CF7776-C429-49BE-A6B3-0ED02092349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847D18-E8D5-4568-A89C-490CB29DCD01}"/>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333240F9-A879-42FB-B19C-5ABD2142C1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F08FF7-DD6F-4465-9D76-9C66AEE9D975}"/>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905978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6E607-1E15-49F0-A0BD-38A971DDB41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42FC1A6-2FA5-423F-BD6D-56ED4A296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C63E911-10F5-4868-954A-9C8BF1448947}"/>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280BB869-40AD-4F9B-9E02-91F3A4A118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794F78-A4B4-4DFE-9ADE-01A1D96EB475}"/>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4234548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8DA1D8-B913-45BD-BB5B-EB33492CF98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54DA26-16B9-4732-BC1B-71212A66BB1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6A6EC1D-7D9A-4B89-BF4D-01E3022A91E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B95124A-E9D8-4FB5-A70C-AE0FB7D6A636}"/>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056F5E93-4019-4F1B-A9B2-CB4F80AA69E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C9DF6E2-1EA6-4444-9A06-9950D2D449E5}"/>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1835606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7621C8-6547-4349-9027-B2FBD37A688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1AA8F44-E2D7-4EFC-84B6-0A6DFDBB1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AA6407F-5132-45D2-B539-51B7D5177A5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BD507F4-C925-40ED-88B0-803C1ECE6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547F7AD-5905-48E1-A759-7F493EA51F7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5EF940B-612C-41B4-9C3A-A4B48FE7ABC7}"/>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8" name="Espace réservé du pied de page 7">
            <a:extLst>
              <a:ext uri="{FF2B5EF4-FFF2-40B4-BE49-F238E27FC236}">
                <a16:creationId xmlns:a16="http://schemas.microsoft.com/office/drawing/2014/main" id="{140C8238-45CB-49A6-A560-C11A57526A6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A6B7C7D-D77C-49F8-B770-C9C8A6AF8004}"/>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517236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60D615-B9DA-4516-8616-B66C149D85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DABA354-DBC3-43CC-83FB-369F22ED0DA7}"/>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4" name="Espace réservé du pied de page 3">
            <a:extLst>
              <a:ext uri="{FF2B5EF4-FFF2-40B4-BE49-F238E27FC236}">
                <a16:creationId xmlns:a16="http://schemas.microsoft.com/office/drawing/2014/main" id="{E8E9208A-5652-4B2A-A085-ADC329CC836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C6DEA21-5BAD-4936-A182-F8FCA43E8469}"/>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25293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D814E16-7418-4CA2-832A-A5768BA6A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Espace réservé de la date 3">
            <a:extLst>
              <a:ext uri="{FF2B5EF4-FFF2-40B4-BE49-F238E27FC236}">
                <a16:creationId xmlns:a16="http://schemas.microsoft.com/office/drawing/2014/main" id="{E926B277-A5B9-4818-B6C0-40203D5AA912}"/>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8" name="Espace réservé du pied de page 4">
            <a:extLst>
              <a:ext uri="{FF2B5EF4-FFF2-40B4-BE49-F238E27FC236}">
                <a16:creationId xmlns:a16="http://schemas.microsoft.com/office/drawing/2014/main" id="{D6F7CC2E-4FC6-4EDA-9097-FFF958B2D67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9" name="Espace réservé du numéro de diapositive 5">
            <a:extLst>
              <a:ext uri="{FF2B5EF4-FFF2-40B4-BE49-F238E27FC236}">
                <a16:creationId xmlns:a16="http://schemas.microsoft.com/office/drawing/2014/main" id="{B6685713-5EDC-496B-BC5A-5CD14F75647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920621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ABBC77-16AE-4B09-AAA3-8E34EB0E3F6F}"/>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3" name="Espace réservé du pied de page 2">
            <a:extLst>
              <a:ext uri="{FF2B5EF4-FFF2-40B4-BE49-F238E27FC236}">
                <a16:creationId xmlns:a16="http://schemas.microsoft.com/office/drawing/2014/main" id="{D17E5488-CCB1-47A1-A595-44152BA6028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DAA7EA6-A0D4-4ED2-BC4B-85CCCE0564ED}"/>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549249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73ADB-C5BD-4C90-9A93-846F7C3ED87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A786301-EBCC-44E5-B887-B0B9F5EE6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6168D93-4F63-4CBE-A04C-0E7CC5A39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7CA3444-F326-4970-B98F-333AD962035D}"/>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F1A9E6D2-CE8F-4523-8079-25F6CC80F6A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09E773-555E-4412-A84D-4C0ED5D081D1}"/>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654207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FB301-7657-4EBE-AF96-542D994769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6C77DBB-3796-485A-A6FE-C952F1DACB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DB826EC-2FE5-4B5E-8AB1-3CFA80DA5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BD87D0B-81DD-43BB-87B9-5F6FE800F946}"/>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8793C181-7EF1-438E-9246-1478241323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831F415-9C66-4B9A-81A9-74D70A026326}"/>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256269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522FF2-FB62-450B-9344-62C351FA2D9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A8B9EAA-9D36-4AEA-AED4-A314440CC49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CD57BE9-F3AD-45BF-B0E3-75F73B5CC617}"/>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6923EFED-870D-4B14-8306-F6143D35BF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AFA41A-CBC2-457D-B7D0-66553C9D4A71}"/>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148048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E0D8C84-7EAA-49E3-BD83-A50F60B274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CC0CE71-2E42-4A60-A563-91557B0C15F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496CB4-446F-46C9-8496-C1EBB861804D}"/>
              </a:ext>
            </a:extLst>
          </p:cNvPr>
          <p:cNvSpPr>
            <a:spLocks noGrp="1"/>
          </p:cNvSpPr>
          <p:nvPr>
            <p:ph type="dt" sz="half" idx="10"/>
          </p:nvPr>
        </p:nvSpPr>
        <p:spPr/>
        <p:txBody>
          <a:body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A78E31DF-0042-4C8D-B5B0-B1A80975EA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5D4D7B-A9A3-4C39-A7CF-91FD6D3175EB}"/>
              </a:ext>
            </a:extLst>
          </p:cNvPr>
          <p:cNvSpPr>
            <a:spLocks noGrp="1"/>
          </p:cNvSpPr>
          <p:nvPr>
            <p:ph type="sldNum" sz="quarter" idx="12"/>
          </p:nvPr>
        </p:nvSpPr>
        <p:spPr/>
        <p:txBody>
          <a:bodyPr/>
          <a:lstStyle/>
          <a:p>
            <a:fld id="{8AA82804-2A33-4E4E-B2C1-BE2CE2B4A9FD}" type="slidenum">
              <a:rPr lang="fr-FR" smtClean="0"/>
              <a:t>‹N°›</a:t>
            </a:fld>
            <a:endParaRPr lang="fr-FR"/>
          </a:p>
        </p:txBody>
      </p:sp>
    </p:spTree>
    <p:extLst>
      <p:ext uri="{BB962C8B-B14F-4D97-AF65-F5344CB8AC3E}">
        <p14:creationId xmlns:p14="http://schemas.microsoft.com/office/powerpoint/2010/main" val="2442821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46AD5-0C98-499C-80A2-D367C570D03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F310E4A-7962-4B65-9A69-E1CC5E8FF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2F7940-1802-47AF-93ED-4F57211094ED}"/>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A375C6BD-A889-4951-9259-E147BFAEEF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CC9212-A57A-4E56-822E-F2382C0B836C}"/>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291087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7BF0F-DCB2-4FE7-949C-F1D9562F959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DBE84E-FF72-4F33-929E-7400C4E8548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95FDB3-18ED-4038-871F-A16890A146A9}"/>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28FB7F68-2E6B-46BC-8A81-0CC845C3CED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A36555-D6E2-4C7D-9DFB-941321A06474}"/>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5079387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9F0D7-A524-4523-846B-58D7B38A310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5C2048B-4A6B-431B-A1D8-FFB2A0E1F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F414C8F-AF97-4E6C-ADC6-30C764F80B6C}"/>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DF81934D-9C72-4EF8-9638-A84704A6B1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E53117-336D-43AF-AB43-FB4A548EFFF8}"/>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16981184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BF04D-2749-4DA7-86CD-37AB5C0CA7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404EE23-344A-434B-A073-0C7C499B27F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BD693A1-6B9F-459F-A24C-3482A384745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72A5D50-9457-4DEC-94FF-35E471E8257E}"/>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E3AE900C-47FB-4BDE-99B1-DF210281C41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323F480-907A-4C38-B812-0F2430FEC9D5}"/>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38180420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5216C-8BFE-4483-B8E0-7388BD46FC0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4F0EB9-C5EC-4B01-859B-B41A4E8BA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13832AA-9FB4-4893-9F84-31A35FC4F9C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BAFC730-704C-4332-BDD4-1E8C676F43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A3F9630-26B8-4E33-9973-83A8C8B9363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BE7D35F-79EA-4F8E-9EC7-C8F09CCEB824}"/>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8" name="Espace réservé du pied de page 7">
            <a:extLst>
              <a:ext uri="{FF2B5EF4-FFF2-40B4-BE49-F238E27FC236}">
                <a16:creationId xmlns:a16="http://schemas.microsoft.com/office/drawing/2014/main" id="{B55F8CA8-A779-412D-8D86-DD0607F0A1D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7897935-4D9E-4753-98CE-1D77E6544AF9}"/>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253641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A6B-8A4D-4A49-A51F-0C96CF29E16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B68D470-2F1E-4751-A357-F372AE8EEB8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D2B1753-E2D3-4F96-9E11-4B5A190F0D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3">
            <a:extLst>
              <a:ext uri="{FF2B5EF4-FFF2-40B4-BE49-F238E27FC236}">
                <a16:creationId xmlns:a16="http://schemas.microsoft.com/office/drawing/2014/main" id="{43D01B79-AA27-4DBD-A193-A8FCB22E6AEE}"/>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9" name="Espace réservé du pied de page 4">
            <a:extLst>
              <a:ext uri="{FF2B5EF4-FFF2-40B4-BE49-F238E27FC236}">
                <a16:creationId xmlns:a16="http://schemas.microsoft.com/office/drawing/2014/main" id="{F71DE98B-E10A-4F11-AF15-69B9ED2E53AB}"/>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10" name="Espace réservé du numéro de diapositive 5">
            <a:extLst>
              <a:ext uri="{FF2B5EF4-FFF2-40B4-BE49-F238E27FC236}">
                <a16:creationId xmlns:a16="http://schemas.microsoft.com/office/drawing/2014/main" id="{133961D2-5206-486E-8350-C9EC810A49CB}"/>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3098349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5A305B-550B-444F-B99C-F9973861E3C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53B2CF8-B16D-45EE-8DFF-4CBC1D8D3B80}"/>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4" name="Espace réservé du pied de page 3">
            <a:extLst>
              <a:ext uri="{FF2B5EF4-FFF2-40B4-BE49-F238E27FC236}">
                <a16:creationId xmlns:a16="http://schemas.microsoft.com/office/drawing/2014/main" id="{1CC2BE63-F97D-43EA-A4E2-0BED1B6574E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74D388E-1FD5-4FE6-AA05-7E77AD756D05}"/>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3384955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B684A5B-147B-489D-88ED-8D0C7558AACB}"/>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3" name="Espace réservé du pied de page 2">
            <a:extLst>
              <a:ext uri="{FF2B5EF4-FFF2-40B4-BE49-F238E27FC236}">
                <a16:creationId xmlns:a16="http://schemas.microsoft.com/office/drawing/2014/main" id="{3AFE666C-F2C3-4A7F-BEB2-F6AC3A55968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CD82410-0F25-49FC-BD2C-FA6159C1C6D0}"/>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1192657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6AAA1-BD71-4273-821F-9F273B2424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E911459-F6B6-4300-95B2-0E9A144D1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F9F5B-0A0B-4315-A086-4282AEC62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916439F-D8F0-4A9B-9AF4-25BF9B74EF70}"/>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B9947DD1-E502-4BC9-B17C-DDBF66555D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48FF83D-DFFE-4BEB-99B9-D82C7D4F1910}"/>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173901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7A5F7-16FD-4FF9-B2A7-2DB2847EB9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379F3F2-1190-4D98-AA10-3FC5AC76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9A89AE4-C171-4A9E-BA11-4E6D345EF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FCE09F-B76B-4544-BBA6-84D4B0A1D373}"/>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4137E199-5F3A-4422-8556-8C1FEF4EDBB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488B28-9294-46F5-BB37-9F75994212A6}"/>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16071294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C25B62-98B1-4B4A-A73D-FD7C4E0BA31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4F1E496-C92B-4843-9586-3D3EB1F1D95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077504E-1E26-4055-AE8A-90C2F085292A}"/>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1A52E465-32A8-479B-8E73-97B47C4B25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93F364-80CF-464C-9B12-553EC6D2427A}"/>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38601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C1F80BD-49FE-4CCA-ABD7-798584CDC20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F2B587-3078-4320-BF4A-E1C3B83725D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4D90A5-1179-4F77-8B7C-BF49CC9E63F1}"/>
              </a:ext>
            </a:extLst>
          </p:cNvPr>
          <p:cNvSpPr>
            <a:spLocks noGrp="1"/>
          </p:cNvSpPr>
          <p:nvPr>
            <p:ph type="dt" sz="half" idx="10"/>
          </p:nvPr>
        </p:nvSpPr>
        <p:spPr/>
        <p:txBody>
          <a:body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22785EFE-1958-4867-9F70-468B7D648F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841A392-6A20-4C91-AC86-01CFCE0CBE83}"/>
              </a:ext>
            </a:extLst>
          </p:cNvPr>
          <p:cNvSpPr>
            <a:spLocks noGrp="1"/>
          </p:cNvSpPr>
          <p:nvPr>
            <p:ph type="sldNum" sz="quarter" idx="12"/>
          </p:nvPr>
        </p:nvSpPr>
        <p:spPr/>
        <p:txBody>
          <a:bodyPr/>
          <a:lstStyle/>
          <a:p>
            <a:fld id="{38C1A950-5CC9-4D0C-BA4E-7FA8308C9A8F}" type="slidenum">
              <a:rPr lang="fr-FR" smtClean="0"/>
              <a:t>‹N°›</a:t>
            </a:fld>
            <a:endParaRPr lang="fr-FR"/>
          </a:p>
        </p:txBody>
      </p:sp>
    </p:spTree>
    <p:extLst>
      <p:ext uri="{BB962C8B-B14F-4D97-AF65-F5344CB8AC3E}">
        <p14:creationId xmlns:p14="http://schemas.microsoft.com/office/powerpoint/2010/main" val="3041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CE7A4-0D29-429F-A22D-BC9A1B4B53A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73F247E-E5A0-465E-9DDE-9F37BD21D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62CCB8-8A99-42F8-8246-87C9BF401D3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EDE28-47FD-485D-803F-C13C64EE5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118EDCC-DE03-4EF8-9F0A-3FDB621FCF6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64DC158-B203-4742-AA11-072EDDD6FFD1}"/>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8" name="Espace réservé du pied de page 7">
            <a:extLst>
              <a:ext uri="{FF2B5EF4-FFF2-40B4-BE49-F238E27FC236}">
                <a16:creationId xmlns:a16="http://schemas.microsoft.com/office/drawing/2014/main" id="{06AF1E68-D271-4031-87BE-7659633CA2A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9232211C-538A-4B6B-A756-E53C529BECBA}"/>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4261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EAD60E-2942-4ED5-B6F4-15495ECE76D1}"/>
              </a:ext>
            </a:extLst>
          </p:cNvPr>
          <p:cNvSpPr>
            <a:spLocks noGrp="1"/>
          </p:cNvSpPr>
          <p:nvPr>
            <p:ph type="title"/>
          </p:nvPr>
        </p:nvSpPr>
        <p:spPr/>
        <p:txBody>
          <a:bodyPr/>
          <a:lstStyle/>
          <a:p>
            <a:r>
              <a:rPr lang="fr-FR"/>
              <a:t>Modifiez le style du titre</a:t>
            </a:r>
          </a:p>
        </p:txBody>
      </p:sp>
      <p:sp>
        <p:nvSpPr>
          <p:cNvPr id="6" name="Espace réservé de la date 3">
            <a:extLst>
              <a:ext uri="{FF2B5EF4-FFF2-40B4-BE49-F238E27FC236}">
                <a16:creationId xmlns:a16="http://schemas.microsoft.com/office/drawing/2014/main" id="{C0F20115-741A-4F2E-86E2-D86B7CC7E378}"/>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7" name="Espace réservé du pied de page 4">
            <a:extLst>
              <a:ext uri="{FF2B5EF4-FFF2-40B4-BE49-F238E27FC236}">
                <a16:creationId xmlns:a16="http://schemas.microsoft.com/office/drawing/2014/main" id="{4323D9E4-4CBD-44F5-92B8-462F2953B211}"/>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8" name="Espace réservé du numéro de diapositive 5">
            <a:extLst>
              <a:ext uri="{FF2B5EF4-FFF2-40B4-BE49-F238E27FC236}">
                <a16:creationId xmlns:a16="http://schemas.microsoft.com/office/drawing/2014/main" id="{FF7DF6C5-9BF9-4C3D-96E8-C4518B325C8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148085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3">
            <a:extLst>
              <a:ext uri="{FF2B5EF4-FFF2-40B4-BE49-F238E27FC236}">
                <a16:creationId xmlns:a16="http://schemas.microsoft.com/office/drawing/2014/main" id="{505C474B-7483-46DB-8B1B-CDDD764AE4EA}"/>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6" name="Espace réservé du pied de page 4">
            <a:extLst>
              <a:ext uri="{FF2B5EF4-FFF2-40B4-BE49-F238E27FC236}">
                <a16:creationId xmlns:a16="http://schemas.microsoft.com/office/drawing/2014/main" id="{396D9336-DE71-419E-B571-426FC1CAE75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7" name="Espace réservé du numéro de diapositive 5">
            <a:extLst>
              <a:ext uri="{FF2B5EF4-FFF2-40B4-BE49-F238E27FC236}">
                <a16:creationId xmlns:a16="http://schemas.microsoft.com/office/drawing/2014/main" id="{DB4A2575-EF26-4775-9DC6-5E3F73F176B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4023295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33FA3-133B-4C52-A445-85AE2EE98D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C46352-3F7D-4C16-8B7C-7F5D7824B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69D1894-3DE0-4191-968C-591FD93E8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AE3023-81B4-4F7B-A162-9EF9555FCA07}"/>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13/01/2022</a:t>
            </a:fld>
            <a:endParaRPr lang="fr-FR"/>
          </a:p>
        </p:txBody>
      </p:sp>
      <p:sp>
        <p:nvSpPr>
          <p:cNvPr id="6" name="Espace réservé du pied de page 5">
            <a:extLst>
              <a:ext uri="{FF2B5EF4-FFF2-40B4-BE49-F238E27FC236}">
                <a16:creationId xmlns:a16="http://schemas.microsoft.com/office/drawing/2014/main" id="{FF345D49-C909-47E7-8183-CB2FE1D32E7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85A473F5-B3B4-4C24-B43E-7FC93C7F7D23}"/>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‹N°›</a:t>
            </a:fld>
            <a:endParaRPr lang="fr-FR"/>
          </a:p>
        </p:txBody>
      </p:sp>
    </p:spTree>
    <p:extLst>
      <p:ext uri="{BB962C8B-B14F-4D97-AF65-F5344CB8AC3E}">
        <p14:creationId xmlns:p14="http://schemas.microsoft.com/office/powerpoint/2010/main" val="12479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76E52E8F-3D9E-41AF-978E-EFB755AF81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60ECDE8-DCF5-47B1-A5FA-E305BE4F9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Titre 7">
            <a:extLst>
              <a:ext uri="{FF2B5EF4-FFF2-40B4-BE49-F238E27FC236}">
                <a16:creationId xmlns:a16="http://schemas.microsoft.com/office/drawing/2014/main" id="{15E481B0-460B-4331-8B3E-AE1478889C7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11815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539940F-4DEF-4F49-A3CD-0B80FAE10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37B8E4C-8D14-4E6E-954F-F9EC901EE3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6C08A-0A37-42F8-B5F1-943B31CD8CDB}"/>
              </a:ext>
            </a:extLst>
          </p:cNvPr>
          <p:cNvSpPr>
            <a:spLocks noGrp="1"/>
          </p:cNvSpPr>
          <p:nvPr>
            <p:ph type="dt" sz="half" idx="2"/>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endParaRPr lang="fr-FR" dirty="0"/>
          </a:p>
        </p:txBody>
      </p:sp>
      <p:sp>
        <p:nvSpPr>
          <p:cNvPr id="5" name="Espace réservé du pied de page 4">
            <a:extLst>
              <a:ext uri="{FF2B5EF4-FFF2-40B4-BE49-F238E27FC236}">
                <a16:creationId xmlns:a16="http://schemas.microsoft.com/office/drawing/2014/main" id="{C48A7CAF-E3D0-4E7D-A78F-45BD89F6F146}"/>
              </a:ext>
            </a:extLst>
          </p:cNvPr>
          <p:cNvSpPr>
            <a:spLocks noGrp="1"/>
          </p:cNvSpPr>
          <p:nvPr>
            <p:ph type="ftr" sz="quarter" idx="3"/>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endParaRPr lang="fr-FR" dirty="0"/>
          </a:p>
        </p:txBody>
      </p:sp>
      <p:sp>
        <p:nvSpPr>
          <p:cNvPr id="6" name="Espace réservé du numéro de diapositive 5">
            <a:extLst>
              <a:ext uri="{FF2B5EF4-FFF2-40B4-BE49-F238E27FC236}">
                <a16:creationId xmlns:a16="http://schemas.microsoft.com/office/drawing/2014/main" id="{2F3578DF-7CB1-4D14-852C-79B92C70DB70}"/>
              </a:ext>
            </a:extLst>
          </p:cNvPr>
          <p:cNvSpPr>
            <a:spLocks noGrp="1"/>
          </p:cNvSpPr>
          <p:nvPr>
            <p:ph type="sldNum" sz="quarter" idx="4"/>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endParaRPr lang="fr-FR" dirty="0"/>
          </a:p>
        </p:txBody>
      </p:sp>
    </p:spTree>
    <p:extLst>
      <p:ext uri="{BB962C8B-B14F-4D97-AF65-F5344CB8AC3E}">
        <p14:creationId xmlns:p14="http://schemas.microsoft.com/office/powerpoint/2010/main" val="1736163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4"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6E5E86B-DC06-4C5D-A962-DB9D16565E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D75ABAA-76DD-4A1A-91AB-4EBB470A7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412005-2DDF-4893-B744-4080D4DEC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CF0AC-1AC6-4933-9375-084C90C97D88}"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734CC9EF-96B5-4E4C-BE52-833E0C447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80918B3-D8B9-4C64-87B5-7C51689000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8098-47C8-4AA5-A770-9951A6529B60}" type="slidenum">
              <a:rPr lang="fr-FR" smtClean="0"/>
              <a:t>‹N°›</a:t>
            </a:fld>
            <a:endParaRPr lang="fr-FR"/>
          </a:p>
        </p:txBody>
      </p:sp>
    </p:spTree>
    <p:extLst>
      <p:ext uri="{BB962C8B-B14F-4D97-AF65-F5344CB8AC3E}">
        <p14:creationId xmlns:p14="http://schemas.microsoft.com/office/powerpoint/2010/main" val="275355924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201D65D-8105-447F-8A3C-05824FFC7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60E829D-57FF-4060-ACA5-6376C166A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C19FB1-A0A7-4312-BB35-F8802AECE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3D7D0-A977-4E88-AE04-993341A2A25D}"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640B3BF5-A3E3-4BD6-98F0-0CF541D321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32B5489-DC3C-4E66-887E-E23BEA431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82804-2A33-4E4E-B2C1-BE2CE2B4A9FD}" type="slidenum">
              <a:rPr lang="fr-FR" smtClean="0"/>
              <a:t>‹N°›</a:t>
            </a:fld>
            <a:endParaRPr lang="fr-FR"/>
          </a:p>
        </p:txBody>
      </p:sp>
    </p:spTree>
    <p:extLst>
      <p:ext uri="{BB962C8B-B14F-4D97-AF65-F5344CB8AC3E}">
        <p14:creationId xmlns:p14="http://schemas.microsoft.com/office/powerpoint/2010/main" val="23245404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A708DF8-9C01-4CF4-A5DE-9B7AB08A8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D9AD7A2-0D37-4FDF-A03D-278D6A461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06D097-A087-4E9B-A18C-9F37BDC63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39270-01D5-479E-8E70-BF67299D5FCA}" type="datetimeFigureOut">
              <a:rPr lang="fr-FR" smtClean="0"/>
              <a:t>13/01/2022</a:t>
            </a:fld>
            <a:endParaRPr lang="fr-FR"/>
          </a:p>
        </p:txBody>
      </p:sp>
      <p:sp>
        <p:nvSpPr>
          <p:cNvPr id="5" name="Espace réservé du pied de page 4">
            <a:extLst>
              <a:ext uri="{FF2B5EF4-FFF2-40B4-BE49-F238E27FC236}">
                <a16:creationId xmlns:a16="http://schemas.microsoft.com/office/drawing/2014/main" id="{6648511D-F757-45BF-858D-2657FD21F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B211AF9-579B-4C96-8698-3AE49AF74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C1A950-5CC9-4D0C-BA4E-7FA8308C9A8F}" type="slidenum">
              <a:rPr lang="fr-FR" smtClean="0"/>
              <a:t>‹N°›</a:t>
            </a:fld>
            <a:endParaRPr lang="fr-FR"/>
          </a:p>
        </p:txBody>
      </p:sp>
    </p:spTree>
    <p:extLst>
      <p:ext uri="{BB962C8B-B14F-4D97-AF65-F5344CB8AC3E}">
        <p14:creationId xmlns:p14="http://schemas.microsoft.com/office/powerpoint/2010/main" val="1900051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wavestone.com/fr/insight/drones-professionnels-un-marche-en-plein-essor/"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u257MpCmHy0" TargetMode="Externa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fr.made-in-china.com/co_sagetown/" TargetMode="External"/><Relationship Id="rId3" Type="http://schemas.openxmlformats.org/officeDocument/2006/relationships/hyperlink" Target="https://www.bfmtv.com/economie/entreprises/henri-seydoux-parrot-nos-drones-protegent-la-souverainete-de-nos-donnees_AV-202107070112.html" TargetMode="External"/><Relationship Id="rId7" Type="http://schemas.openxmlformats.org/officeDocument/2006/relationships/hyperlink" Target="https://fr.made-in-china.com/co_titanflying/"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fr.made-in-china.com/co_trephy/" TargetMode="External"/><Relationship Id="rId5" Type="http://schemas.openxmlformats.org/officeDocument/2006/relationships/image" Target="../media/image31.png"/><Relationship Id="rId10" Type="http://schemas.openxmlformats.org/officeDocument/2006/relationships/hyperlink" Target="https://www.emmanuelcombe.fr/economie-numerique-la-barriere-de-lexperience-lopinion/" TargetMode="External"/><Relationship Id="rId4" Type="http://schemas.openxmlformats.org/officeDocument/2006/relationships/image" Target="../media/image30.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g8UVk7EvgqM"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ww.youtube.com/watch?v=g8UVk7Evgq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usine-digitale.fr/article/parrot-leve-300-millions-d-euros-grace-a-une-augmentation-de-capital-reussie.N364163" TargetMode="External"/><Relationship Id="rId4" Type="http://schemas.openxmlformats.org/officeDocument/2006/relationships/hyperlink" Target="https://www.lemondeinformatique.fr/actualites/lire-parrot-reussit-sa-levee-de-fonds-de-300-meteuro-63280.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6.emf"/><Relationship Id="rId4" Type="http://schemas.openxmlformats.org/officeDocument/2006/relationships/image" Target="../media/image55.emf"/></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alternatives-economiques.fr/internet-reinvente-commerce/00033146" TargetMode="External"/><Relationship Id="rId2" Type="http://schemas.openxmlformats.org/officeDocument/2006/relationships/hyperlink" Target="https://www.alternatives-economiques.fr/concurrence-pure-parfaite/00080761"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www.parrot.com/assets/s3fs-public/2019-01/presentationt22016.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youtube.com/watch?v=VkvgGJZ31hs" TargetMode="Externa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CF34E3A8-75D5-4E99-81FB-02E3E6E94863}"/>
              </a:ext>
            </a:extLst>
          </p:cNvPr>
          <p:cNvSpPr>
            <a:spLocks noGrp="1"/>
          </p:cNvSpPr>
          <p:nvPr>
            <p:ph type="ctrTitle"/>
          </p:nvPr>
        </p:nvSpPr>
        <p:spPr>
          <a:xfrm>
            <a:off x="1314824" y="735106"/>
            <a:ext cx="10053763" cy="2928470"/>
          </a:xfrm>
        </p:spPr>
        <p:txBody>
          <a:bodyPr anchor="b">
            <a:normAutofit/>
          </a:bodyPr>
          <a:lstStyle/>
          <a:p>
            <a:pPr algn="l"/>
            <a:r>
              <a:rPr lang="fr-FR" sz="6600" dirty="0">
                <a:solidFill>
                  <a:srgbClr val="FFFFFF"/>
                </a:solidFill>
              </a:rPr>
              <a:t>Culture économique, juridique et managériale </a:t>
            </a:r>
          </a:p>
        </p:txBody>
      </p:sp>
      <p:sp>
        <p:nvSpPr>
          <p:cNvPr id="3" name="Sous-titre 2">
            <a:extLst>
              <a:ext uri="{FF2B5EF4-FFF2-40B4-BE49-F238E27FC236}">
                <a16:creationId xmlns:a16="http://schemas.microsoft.com/office/drawing/2014/main" id="{25055972-8A58-40AD-9684-709AB8B07F27}"/>
              </a:ext>
            </a:extLst>
          </p:cNvPr>
          <p:cNvSpPr>
            <a:spLocks noGrp="1"/>
          </p:cNvSpPr>
          <p:nvPr>
            <p:ph type="subTitle" idx="1"/>
          </p:nvPr>
        </p:nvSpPr>
        <p:spPr>
          <a:xfrm>
            <a:off x="1350682" y="4870824"/>
            <a:ext cx="10005951" cy="1458258"/>
          </a:xfrm>
        </p:spPr>
        <p:txBody>
          <a:bodyPr anchor="ctr">
            <a:normAutofit/>
          </a:bodyPr>
          <a:lstStyle/>
          <a:p>
            <a:pPr algn="l"/>
            <a:r>
              <a:rPr lang="fr-FR" sz="3200" dirty="0"/>
              <a:t>BTS SIO, 1</a:t>
            </a:r>
            <a:r>
              <a:rPr lang="fr-FR" sz="3200" baseline="30000" dirty="0"/>
              <a:t>ère</a:t>
            </a:r>
            <a:r>
              <a:rPr lang="fr-FR" sz="3200" dirty="0"/>
              <a:t> année</a:t>
            </a:r>
          </a:p>
        </p:txBody>
      </p:sp>
      <p:pic>
        <p:nvPicPr>
          <p:cNvPr id="1026" name="Picture 2" descr="Découvrir CCI Campus Alsace | CCI Campus">
            <a:extLst>
              <a:ext uri="{FF2B5EF4-FFF2-40B4-BE49-F238E27FC236}">
                <a16:creationId xmlns:a16="http://schemas.microsoft.com/office/drawing/2014/main" id="{BE53F0B4-81A7-4C2A-8EB8-CB67C101F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6060" y="464745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5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7" name="Titre 1">
            <a:extLst>
              <a:ext uri="{FF2B5EF4-FFF2-40B4-BE49-F238E27FC236}">
                <a16:creationId xmlns:a16="http://schemas.microsoft.com/office/drawing/2014/main" id="{E4C8E2CB-3EAF-4B0A-ACF6-24C1D21DD792}"/>
              </a:ext>
            </a:extLst>
          </p:cNvPr>
          <p:cNvSpPr>
            <a:spLocks noGrp="1"/>
          </p:cNvSpPr>
          <p:nvPr>
            <p:ph type="title"/>
          </p:nvPr>
        </p:nvSpPr>
        <p:spPr>
          <a:xfrm>
            <a:off x="828599" y="-17906"/>
            <a:ext cx="10890431" cy="1325563"/>
          </a:xfrm>
        </p:spPr>
        <p:txBody>
          <a:bodyPr>
            <a:normAutofit/>
          </a:bodyPr>
          <a:lstStyle/>
          <a:p>
            <a:r>
              <a:rPr lang="fr-FR" dirty="0">
                <a:solidFill>
                  <a:schemeClr val="accent1"/>
                </a:solidFill>
              </a:rPr>
              <a:t>Un ensemble des flux entre agents économiques : le circuit économique </a:t>
            </a:r>
          </a:p>
        </p:txBody>
      </p:sp>
      <p:grpSp>
        <p:nvGrpSpPr>
          <p:cNvPr id="4" name="Groupe 3">
            <a:extLst>
              <a:ext uri="{FF2B5EF4-FFF2-40B4-BE49-F238E27FC236}">
                <a16:creationId xmlns:a16="http://schemas.microsoft.com/office/drawing/2014/main" id="{E4E2D23D-C831-4BDF-80A2-1CDEEF4227E9}"/>
              </a:ext>
            </a:extLst>
          </p:cNvPr>
          <p:cNvGrpSpPr/>
          <p:nvPr/>
        </p:nvGrpSpPr>
        <p:grpSpPr>
          <a:xfrm>
            <a:off x="1954030" y="1378742"/>
            <a:ext cx="4051928" cy="2019821"/>
            <a:chOff x="1954030" y="1378742"/>
            <a:chExt cx="4051928" cy="2019821"/>
          </a:xfrm>
        </p:grpSpPr>
        <p:grpSp>
          <p:nvGrpSpPr>
            <p:cNvPr id="16" name="Groupe 15">
              <a:extLst>
                <a:ext uri="{FF2B5EF4-FFF2-40B4-BE49-F238E27FC236}">
                  <a16:creationId xmlns:a16="http://schemas.microsoft.com/office/drawing/2014/main" id="{7893011F-8B63-4331-808B-EFE6296CDD67}"/>
                </a:ext>
              </a:extLst>
            </p:cNvPr>
            <p:cNvGrpSpPr/>
            <p:nvPr/>
          </p:nvGrpSpPr>
          <p:grpSpPr>
            <a:xfrm>
              <a:off x="4165191" y="1378742"/>
              <a:ext cx="1840767" cy="1563464"/>
              <a:chOff x="8349173" y="3126902"/>
              <a:chExt cx="2141696" cy="1822215"/>
            </a:xfrm>
          </p:grpSpPr>
          <p:pic>
            <p:nvPicPr>
              <p:cNvPr id="10" name="Image 9">
                <a:extLst>
                  <a:ext uri="{FF2B5EF4-FFF2-40B4-BE49-F238E27FC236}">
                    <a16:creationId xmlns:a16="http://schemas.microsoft.com/office/drawing/2014/main" id="{1C515CF3-85C6-4504-B787-4C1AF002EAA7}"/>
                  </a:ext>
                </a:extLst>
              </p:cNvPr>
              <p:cNvPicPr>
                <a:picLocks noChangeAspect="1"/>
              </p:cNvPicPr>
              <p:nvPr/>
            </p:nvPicPr>
            <p:blipFill>
              <a:blip r:embed="rId3"/>
              <a:stretch>
                <a:fillRect/>
              </a:stretch>
            </p:blipFill>
            <p:spPr>
              <a:xfrm>
                <a:off x="8843392" y="3126902"/>
                <a:ext cx="1153259" cy="1181618"/>
              </a:xfrm>
              <a:prstGeom prst="rect">
                <a:avLst/>
              </a:prstGeom>
            </p:spPr>
          </p:pic>
          <p:pic>
            <p:nvPicPr>
              <p:cNvPr id="13" name="Image 12">
                <a:extLst>
                  <a:ext uri="{FF2B5EF4-FFF2-40B4-BE49-F238E27FC236}">
                    <a16:creationId xmlns:a16="http://schemas.microsoft.com/office/drawing/2014/main" id="{47497FD8-961C-4AAA-BA39-0A9863ED5A2A}"/>
                  </a:ext>
                </a:extLst>
              </p:cNvPr>
              <p:cNvPicPr>
                <a:picLocks noChangeAspect="1"/>
              </p:cNvPicPr>
              <p:nvPr/>
            </p:nvPicPr>
            <p:blipFill>
              <a:blip r:embed="rId4"/>
              <a:stretch>
                <a:fillRect/>
              </a:stretch>
            </p:blipFill>
            <p:spPr>
              <a:xfrm>
                <a:off x="8349173" y="3906083"/>
                <a:ext cx="2141696" cy="1043034"/>
              </a:xfrm>
              <a:prstGeom prst="rect">
                <a:avLst/>
              </a:prstGeom>
            </p:spPr>
          </p:pic>
        </p:grpSp>
        <p:cxnSp>
          <p:nvCxnSpPr>
            <p:cNvPr id="20" name="Connecteur droit avec flèche 19">
              <a:extLst>
                <a:ext uri="{FF2B5EF4-FFF2-40B4-BE49-F238E27FC236}">
                  <a16:creationId xmlns:a16="http://schemas.microsoft.com/office/drawing/2014/main" id="{7173FDE8-46C5-4D83-98C0-79540A26A46D}"/>
                </a:ext>
              </a:extLst>
            </p:cNvPr>
            <p:cNvCxnSpPr>
              <a:cxnSpLocks/>
            </p:cNvCxnSpPr>
            <p:nvPr/>
          </p:nvCxnSpPr>
          <p:spPr>
            <a:xfrm flipH="1">
              <a:off x="2684483" y="1891786"/>
              <a:ext cx="1493108" cy="102663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CC05EF5D-C843-4F56-958D-2AC94666EC88}"/>
                </a:ext>
              </a:extLst>
            </p:cNvPr>
            <p:cNvCxnSpPr>
              <a:cxnSpLocks/>
            </p:cNvCxnSpPr>
            <p:nvPr/>
          </p:nvCxnSpPr>
          <p:spPr>
            <a:xfrm flipV="1">
              <a:off x="2287489" y="2068295"/>
              <a:ext cx="1275508" cy="8486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3001599C-A731-4937-9B8C-F206FB67A7B9}"/>
                </a:ext>
              </a:extLst>
            </p:cNvPr>
            <p:cNvSpPr txBox="1"/>
            <p:nvPr/>
          </p:nvSpPr>
          <p:spPr>
            <a:xfrm>
              <a:off x="1954030" y="1969383"/>
              <a:ext cx="1282965" cy="523220"/>
            </a:xfrm>
            <a:prstGeom prst="rect">
              <a:avLst/>
            </a:prstGeom>
            <a:noFill/>
          </p:spPr>
          <p:txBody>
            <a:bodyPr wrap="square" rtlCol="0">
              <a:spAutoFit/>
            </a:bodyPr>
            <a:lstStyle/>
            <a:p>
              <a:r>
                <a:rPr lang="fr-FR" sz="1400" dirty="0"/>
                <a:t>Impôts, taxes, cotisations</a:t>
              </a:r>
            </a:p>
          </p:txBody>
        </p:sp>
        <p:sp>
          <p:nvSpPr>
            <p:cNvPr id="29" name="ZoneTexte 28">
              <a:extLst>
                <a:ext uri="{FF2B5EF4-FFF2-40B4-BE49-F238E27FC236}">
                  <a16:creationId xmlns:a16="http://schemas.microsoft.com/office/drawing/2014/main" id="{074AEBE8-A905-4FBB-B005-17ED0242A413}"/>
                </a:ext>
              </a:extLst>
            </p:cNvPr>
            <p:cNvSpPr txBox="1"/>
            <p:nvPr/>
          </p:nvSpPr>
          <p:spPr>
            <a:xfrm>
              <a:off x="3306870" y="2444456"/>
              <a:ext cx="1163938" cy="954107"/>
            </a:xfrm>
            <a:prstGeom prst="rect">
              <a:avLst/>
            </a:prstGeom>
            <a:noFill/>
          </p:spPr>
          <p:txBody>
            <a:bodyPr wrap="square" rtlCol="0">
              <a:spAutoFit/>
            </a:bodyPr>
            <a:lstStyle/>
            <a:p>
              <a:r>
                <a:rPr lang="fr-FR" sz="1400" dirty="0"/>
                <a:t>Biens et services non marchands, subventions</a:t>
              </a:r>
            </a:p>
          </p:txBody>
        </p:sp>
      </p:grpSp>
      <p:grpSp>
        <p:nvGrpSpPr>
          <p:cNvPr id="6" name="Groupe 5">
            <a:extLst>
              <a:ext uri="{FF2B5EF4-FFF2-40B4-BE49-F238E27FC236}">
                <a16:creationId xmlns:a16="http://schemas.microsoft.com/office/drawing/2014/main" id="{236C85A3-5A9B-4385-B798-6DCEFD5B6221}"/>
              </a:ext>
            </a:extLst>
          </p:cNvPr>
          <p:cNvGrpSpPr/>
          <p:nvPr/>
        </p:nvGrpSpPr>
        <p:grpSpPr>
          <a:xfrm>
            <a:off x="5784145" y="1800624"/>
            <a:ext cx="2859694" cy="1582359"/>
            <a:chOff x="5784145" y="1800624"/>
            <a:chExt cx="2859694" cy="1582359"/>
          </a:xfrm>
        </p:grpSpPr>
        <p:cxnSp>
          <p:nvCxnSpPr>
            <p:cNvPr id="30" name="Connecteur droit avec flèche 29">
              <a:extLst>
                <a:ext uri="{FF2B5EF4-FFF2-40B4-BE49-F238E27FC236}">
                  <a16:creationId xmlns:a16="http://schemas.microsoft.com/office/drawing/2014/main" id="{1781433A-FEB0-404F-97AA-5956D37E1A5C}"/>
                </a:ext>
              </a:extLst>
            </p:cNvPr>
            <p:cNvCxnSpPr>
              <a:cxnSpLocks/>
            </p:cNvCxnSpPr>
            <p:nvPr/>
          </p:nvCxnSpPr>
          <p:spPr>
            <a:xfrm>
              <a:off x="6133886" y="1800624"/>
              <a:ext cx="1376733" cy="105426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E7B3F12-2B69-472C-AD2A-67D12DD64AA1}"/>
                </a:ext>
              </a:extLst>
            </p:cNvPr>
            <p:cNvCxnSpPr>
              <a:cxnSpLocks/>
            </p:cNvCxnSpPr>
            <p:nvPr/>
          </p:nvCxnSpPr>
          <p:spPr>
            <a:xfrm flipH="1" flipV="1">
              <a:off x="6684901" y="1956126"/>
              <a:ext cx="1343241" cy="100744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BD492B33-59A8-49D5-B539-9ED6C8E87B2A}"/>
                </a:ext>
              </a:extLst>
            </p:cNvPr>
            <p:cNvSpPr txBox="1"/>
            <p:nvPr/>
          </p:nvSpPr>
          <p:spPr>
            <a:xfrm>
              <a:off x="7249478" y="1845911"/>
              <a:ext cx="1394361" cy="523220"/>
            </a:xfrm>
            <a:prstGeom prst="rect">
              <a:avLst/>
            </a:prstGeom>
            <a:noFill/>
          </p:spPr>
          <p:txBody>
            <a:bodyPr wrap="square" rtlCol="0">
              <a:spAutoFit/>
            </a:bodyPr>
            <a:lstStyle/>
            <a:p>
              <a:r>
                <a:rPr lang="fr-FR" sz="1400" dirty="0"/>
                <a:t>Impôts,  taxes, cotisations</a:t>
              </a:r>
            </a:p>
          </p:txBody>
        </p:sp>
        <p:sp>
          <p:nvSpPr>
            <p:cNvPr id="35" name="ZoneTexte 34">
              <a:extLst>
                <a:ext uri="{FF2B5EF4-FFF2-40B4-BE49-F238E27FC236}">
                  <a16:creationId xmlns:a16="http://schemas.microsoft.com/office/drawing/2014/main" id="{9C446183-614D-47FD-9C36-9C655D05341A}"/>
                </a:ext>
              </a:extLst>
            </p:cNvPr>
            <p:cNvSpPr txBox="1"/>
            <p:nvPr/>
          </p:nvSpPr>
          <p:spPr>
            <a:xfrm>
              <a:off x="5784145" y="2428876"/>
              <a:ext cx="1461348" cy="954107"/>
            </a:xfrm>
            <a:prstGeom prst="rect">
              <a:avLst/>
            </a:prstGeom>
            <a:noFill/>
          </p:spPr>
          <p:txBody>
            <a:bodyPr wrap="square" rtlCol="0">
              <a:spAutoFit/>
            </a:bodyPr>
            <a:lstStyle/>
            <a:p>
              <a:r>
                <a:rPr lang="fr-FR" sz="1400" dirty="0"/>
                <a:t>Biens et services non marchands, prestations sociales</a:t>
              </a:r>
            </a:p>
          </p:txBody>
        </p:sp>
      </p:grpSp>
      <p:grpSp>
        <p:nvGrpSpPr>
          <p:cNvPr id="8" name="Groupe 7">
            <a:extLst>
              <a:ext uri="{FF2B5EF4-FFF2-40B4-BE49-F238E27FC236}">
                <a16:creationId xmlns:a16="http://schemas.microsoft.com/office/drawing/2014/main" id="{4890B6F6-4C41-4BAE-B241-23912290D630}"/>
              </a:ext>
            </a:extLst>
          </p:cNvPr>
          <p:cNvGrpSpPr/>
          <p:nvPr/>
        </p:nvGrpSpPr>
        <p:grpSpPr>
          <a:xfrm>
            <a:off x="6259507" y="4585985"/>
            <a:ext cx="2130455" cy="1742080"/>
            <a:chOff x="6259507" y="4585985"/>
            <a:chExt cx="2130455" cy="1742080"/>
          </a:xfrm>
        </p:grpSpPr>
        <p:cxnSp>
          <p:nvCxnSpPr>
            <p:cNvPr id="37" name="Connecteur droit avec flèche 36">
              <a:extLst>
                <a:ext uri="{FF2B5EF4-FFF2-40B4-BE49-F238E27FC236}">
                  <a16:creationId xmlns:a16="http://schemas.microsoft.com/office/drawing/2014/main" id="{657D9BC0-5607-417C-9AE2-8A571ABB70E9}"/>
                </a:ext>
              </a:extLst>
            </p:cNvPr>
            <p:cNvCxnSpPr>
              <a:cxnSpLocks/>
            </p:cNvCxnSpPr>
            <p:nvPr/>
          </p:nvCxnSpPr>
          <p:spPr>
            <a:xfrm flipV="1">
              <a:off x="6565510" y="5142206"/>
              <a:ext cx="1321508" cy="86694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0DA96DF-03BA-42A6-A501-4EA543150103}"/>
                </a:ext>
              </a:extLst>
            </p:cNvPr>
            <p:cNvCxnSpPr>
              <a:cxnSpLocks/>
            </p:cNvCxnSpPr>
            <p:nvPr/>
          </p:nvCxnSpPr>
          <p:spPr>
            <a:xfrm flipH="1">
              <a:off x="6776656" y="4745355"/>
              <a:ext cx="1273899" cy="85942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9CBCC642-AA6B-4DED-9F7D-8064CDD2696A}"/>
                </a:ext>
              </a:extLst>
            </p:cNvPr>
            <p:cNvSpPr txBox="1"/>
            <p:nvPr/>
          </p:nvSpPr>
          <p:spPr>
            <a:xfrm>
              <a:off x="7068453" y="5589401"/>
              <a:ext cx="1321509" cy="738664"/>
            </a:xfrm>
            <a:prstGeom prst="rect">
              <a:avLst/>
            </a:prstGeom>
            <a:noFill/>
          </p:spPr>
          <p:txBody>
            <a:bodyPr wrap="square" rtlCol="0">
              <a:spAutoFit/>
            </a:bodyPr>
            <a:lstStyle/>
            <a:p>
              <a:r>
                <a:rPr lang="fr-FR" sz="1400" dirty="0"/>
                <a:t>Versement intérêts, octroi de crédits</a:t>
              </a:r>
            </a:p>
          </p:txBody>
        </p:sp>
        <p:sp>
          <p:nvSpPr>
            <p:cNvPr id="43" name="ZoneTexte 42">
              <a:extLst>
                <a:ext uri="{FF2B5EF4-FFF2-40B4-BE49-F238E27FC236}">
                  <a16:creationId xmlns:a16="http://schemas.microsoft.com/office/drawing/2014/main" id="{F3BD6D3B-A5C7-47C2-A904-9F0C7A20F257}"/>
                </a:ext>
              </a:extLst>
            </p:cNvPr>
            <p:cNvSpPr txBox="1"/>
            <p:nvPr/>
          </p:nvSpPr>
          <p:spPr>
            <a:xfrm>
              <a:off x="6259507" y="4585985"/>
              <a:ext cx="1586414" cy="738664"/>
            </a:xfrm>
            <a:prstGeom prst="rect">
              <a:avLst/>
            </a:prstGeom>
            <a:noFill/>
          </p:spPr>
          <p:txBody>
            <a:bodyPr wrap="square" rtlCol="0">
              <a:spAutoFit/>
            </a:bodyPr>
            <a:lstStyle/>
            <a:p>
              <a:r>
                <a:rPr lang="fr-FR" sz="1400" dirty="0"/>
                <a:t>Placements, remboursements de crédits</a:t>
              </a:r>
            </a:p>
          </p:txBody>
        </p:sp>
      </p:grpSp>
      <p:grpSp>
        <p:nvGrpSpPr>
          <p:cNvPr id="3" name="Groupe 2">
            <a:extLst>
              <a:ext uri="{FF2B5EF4-FFF2-40B4-BE49-F238E27FC236}">
                <a16:creationId xmlns:a16="http://schemas.microsoft.com/office/drawing/2014/main" id="{CE5EC280-1C74-4AA9-97EC-210A6056D2F2}"/>
              </a:ext>
            </a:extLst>
          </p:cNvPr>
          <p:cNvGrpSpPr/>
          <p:nvPr/>
        </p:nvGrpSpPr>
        <p:grpSpPr>
          <a:xfrm>
            <a:off x="1559390" y="4637099"/>
            <a:ext cx="4700117" cy="1839586"/>
            <a:chOff x="1559390" y="4637099"/>
            <a:chExt cx="4700117" cy="1839586"/>
          </a:xfrm>
        </p:grpSpPr>
        <p:pic>
          <p:nvPicPr>
            <p:cNvPr id="9" name="Image 8">
              <a:extLst>
                <a:ext uri="{FF2B5EF4-FFF2-40B4-BE49-F238E27FC236}">
                  <a16:creationId xmlns:a16="http://schemas.microsoft.com/office/drawing/2014/main" id="{6B98B8EF-7D9B-4591-B8C7-B898E8BC9EE9}"/>
                </a:ext>
              </a:extLst>
            </p:cNvPr>
            <p:cNvPicPr>
              <a:picLocks noChangeAspect="1"/>
            </p:cNvPicPr>
            <p:nvPr/>
          </p:nvPicPr>
          <p:blipFill>
            <a:blip r:embed="rId5"/>
            <a:stretch>
              <a:fillRect/>
            </a:stretch>
          </p:blipFill>
          <p:spPr>
            <a:xfrm>
              <a:off x="4165191" y="4905948"/>
              <a:ext cx="2094316" cy="1570737"/>
            </a:xfrm>
            <a:prstGeom prst="rect">
              <a:avLst/>
            </a:prstGeom>
          </p:spPr>
        </p:pic>
        <p:cxnSp>
          <p:nvCxnSpPr>
            <p:cNvPr id="44" name="Connecteur droit avec flèche 43">
              <a:extLst>
                <a:ext uri="{FF2B5EF4-FFF2-40B4-BE49-F238E27FC236}">
                  <a16:creationId xmlns:a16="http://schemas.microsoft.com/office/drawing/2014/main" id="{77D9C0D5-501B-4204-A9EF-013D9CB94D29}"/>
                </a:ext>
              </a:extLst>
            </p:cNvPr>
            <p:cNvCxnSpPr>
              <a:cxnSpLocks/>
            </p:cNvCxnSpPr>
            <p:nvPr/>
          </p:nvCxnSpPr>
          <p:spPr>
            <a:xfrm flipH="1" flipV="1">
              <a:off x="2959106" y="4951936"/>
              <a:ext cx="1200510" cy="101475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79E2263A-F34A-439D-A055-4E75759A1092}"/>
                </a:ext>
              </a:extLst>
            </p:cNvPr>
            <p:cNvCxnSpPr>
              <a:cxnSpLocks/>
            </p:cNvCxnSpPr>
            <p:nvPr/>
          </p:nvCxnSpPr>
          <p:spPr>
            <a:xfrm>
              <a:off x="2245883" y="4637099"/>
              <a:ext cx="1344126" cy="113815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031D8D3-86E4-434F-9A27-8E5B317D2CF3}"/>
                </a:ext>
              </a:extLst>
            </p:cNvPr>
            <p:cNvSpPr txBox="1"/>
            <p:nvPr/>
          </p:nvSpPr>
          <p:spPr>
            <a:xfrm>
              <a:off x="1559390" y="5083517"/>
              <a:ext cx="1586414" cy="738664"/>
            </a:xfrm>
            <a:prstGeom prst="rect">
              <a:avLst/>
            </a:prstGeom>
            <a:noFill/>
          </p:spPr>
          <p:txBody>
            <a:bodyPr wrap="square" rtlCol="0">
              <a:spAutoFit/>
            </a:bodyPr>
            <a:lstStyle/>
            <a:p>
              <a:r>
                <a:rPr lang="fr-FR" sz="1400" dirty="0"/>
                <a:t>Placements, remboursements de crédits</a:t>
              </a:r>
            </a:p>
          </p:txBody>
        </p:sp>
        <p:sp>
          <p:nvSpPr>
            <p:cNvPr id="49" name="ZoneTexte 48">
              <a:extLst>
                <a:ext uri="{FF2B5EF4-FFF2-40B4-BE49-F238E27FC236}">
                  <a16:creationId xmlns:a16="http://schemas.microsoft.com/office/drawing/2014/main" id="{18BE48BA-861C-4509-8358-8403FEEF9DE3}"/>
                </a:ext>
              </a:extLst>
            </p:cNvPr>
            <p:cNvSpPr txBox="1"/>
            <p:nvPr/>
          </p:nvSpPr>
          <p:spPr>
            <a:xfrm>
              <a:off x="3476181" y="4772874"/>
              <a:ext cx="1321509" cy="738664"/>
            </a:xfrm>
            <a:prstGeom prst="rect">
              <a:avLst/>
            </a:prstGeom>
            <a:noFill/>
          </p:spPr>
          <p:txBody>
            <a:bodyPr wrap="square" rtlCol="0">
              <a:spAutoFit/>
            </a:bodyPr>
            <a:lstStyle/>
            <a:p>
              <a:r>
                <a:rPr lang="fr-FR" sz="1400" dirty="0"/>
                <a:t>Versement intérêts, octroi de crédits</a:t>
              </a:r>
            </a:p>
          </p:txBody>
        </p:sp>
      </p:grpSp>
      <p:grpSp>
        <p:nvGrpSpPr>
          <p:cNvPr id="2" name="Groupe 1">
            <a:extLst>
              <a:ext uri="{FF2B5EF4-FFF2-40B4-BE49-F238E27FC236}">
                <a16:creationId xmlns:a16="http://schemas.microsoft.com/office/drawing/2014/main" id="{B28CC80D-57EB-4BCD-B9CB-FF7CF70D5EC5}"/>
              </a:ext>
            </a:extLst>
          </p:cNvPr>
          <p:cNvGrpSpPr/>
          <p:nvPr/>
        </p:nvGrpSpPr>
        <p:grpSpPr>
          <a:xfrm>
            <a:off x="938439" y="3120127"/>
            <a:ext cx="7794197" cy="1494210"/>
            <a:chOff x="938439" y="3120127"/>
            <a:chExt cx="7794197" cy="1494210"/>
          </a:xfrm>
        </p:grpSpPr>
        <p:pic>
          <p:nvPicPr>
            <p:cNvPr id="5" name="Image 4">
              <a:extLst>
                <a:ext uri="{FF2B5EF4-FFF2-40B4-BE49-F238E27FC236}">
                  <a16:creationId xmlns:a16="http://schemas.microsoft.com/office/drawing/2014/main" id="{ABAD07A7-7919-4202-825B-C402D71541EA}"/>
                </a:ext>
              </a:extLst>
            </p:cNvPr>
            <p:cNvPicPr>
              <a:picLocks noChangeAspect="1"/>
            </p:cNvPicPr>
            <p:nvPr/>
          </p:nvPicPr>
          <p:blipFill>
            <a:blip r:embed="rId6"/>
            <a:stretch>
              <a:fillRect/>
            </a:stretch>
          </p:blipFill>
          <p:spPr>
            <a:xfrm>
              <a:off x="938439" y="3120127"/>
              <a:ext cx="2020667" cy="1494210"/>
            </a:xfrm>
            <a:prstGeom prst="rect">
              <a:avLst/>
            </a:prstGeom>
          </p:spPr>
        </p:pic>
        <p:pic>
          <p:nvPicPr>
            <p:cNvPr id="12" name="Image 11">
              <a:extLst>
                <a:ext uri="{FF2B5EF4-FFF2-40B4-BE49-F238E27FC236}">
                  <a16:creationId xmlns:a16="http://schemas.microsoft.com/office/drawing/2014/main" id="{8F60ACAE-A5DC-4C88-83BC-64887B923C02}"/>
                </a:ext>
              </a:extLst>
            </p:cNvPr>
            <p:cNvPicPr>
              <a:picLocks noChangeAspect="1"/>
            </p:cNvPicPr>
            <p:nvPr/>
          </p:nvPicPr>
          <p:blipFill>
            <a:blip r:embed="rId7"/>
            <a:stretch>
              <a:fillRect/>
            </a:stretch>
          </p:blipFill>
          <p:spPr>
            <a:xfrm>
              <a:off x="7160683" y="3313604"/>
              <a:ext cx="1571953" cy="1266002"/>
            </a:xfrm>
            <a:prstGeom prst="rect">
              <a:avLst/>
            </a:prstGeom>
          </p:spPr>
        </p:pic>
        <p:cxnSp>
          <p:nvCxnSpPr>
            <p:cNvPr id="61" name="Connecteur droit avec flèche 60">
              <a:extLst>
                <a:ext uri="{FF2B5EF4-FFF2-40B4-BE49-F238E27FC236}">
                  <a16:creationId xmlns:a16="http://schemas.microsoft.com/office/drawing/2014/main" id="{83C43FCF-D7A7-4AA6-AD66-760479D24884}"/>
                </a:ext>
              </a:extLst>
            </p:cNvPr>
            <p:cNvCxnSpPr>
              <a:cxnSpLocks/>
            </p:cNvCxnSpPr>
            <p:nvPr/>
          </p:nvCxnSpPr>
          <p:spPr>
            <a:xfrm flipH="1" flipV="1">
              <a:off x="3289264" y="3807727"/>
              <a:ext cx="3773663" cy="2477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6A935F1C-22F8-4151-8742-E928D3C962D6}"/>
                </a:ext>
              </a:extLst>
            </p:cNvPr>
            <p:cNvCxnSpPr>
              <a:cxnSpLocks/>
            </p:cNvCxnSpPr>
            <p:nvPr/>
          </p:nvCxnSpPr>
          <p:spPr>
            <a:xfrm>
              <a:off x="3289264" y="4007582"/>
              <a:ext cx="3773663" cy="1003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66" name="ZoneTexte 65">
              <a:extLst>
                <a:ext uri="{FF2B5EF4-FFF2-40B4-BE49-F238E27FC236}">
                  <a16:creationId xmlns:a16="http://schemas.microsoft.com/office/drawing/2014/main" id="{E9BDC72F-FE96-4F30-8668-D4CF3321B347}"/>
                </a:ext>
              </a:extLst>
            </p:cNvPr>
            <p:cNvSpPr txBox="1"/>
            <p:nvPr/>
          </p:nvSpPr>
          <p:spPr>
            <a:xfrm>
              <a:off x="3476181" y="3507248"/>
              <a:ext cx="3587650" cy="307777"/>
            </a:xfrm>
            <a:prstGeom prst="rect">
              <a:avLst/>
            </a:prstGeom>
            <a:noFill/>
          </p:spPr>
          <p:txBody>
            <a:bodyPr wrap="square" rtlCol="0">
              <a:spAutoFit/>
            </a:bodyPr>
            <a:lstStyle/>
            <a:p>
              <a:r>
                <a:rPr lang="fr-FR" sz="1400" dirty="0"/>
                <a:t>Prestation de travail, achat de biens et services</a:t>
              </a:r>
            </a:p>
          </p:txBody>
        </p:sp>
        <p:sp>
          <p:nvSpPr>
            <p:cNvPr id="68" name="ZoneTexte 67">
              <a:extLst>
                <a:ext uri="{FF2B5EF4-FFF2-40B4-BE49-F238E27FC236}">
                  <a16:creationId xmlns:a16="http://schemas.microsoft.com/office/drawing/2014/main" id="{30173A28-685D-4389-9940-4DCB0FFFF42B}"/>
                </a:ext>
              </a:extLst>
            </p:cNvPr>
            <p:cNvSpPr txBox="1"/>
            <p:nvPr/>
          </p:nvSpPr>
          <p:spPr>
            <a:xfrm>
              <a:off x="3475277" y="4028060"/>
              <a:ext cx="3587650" cy="307777"/>
            </a:xfrm>
            <a:prstGeom prst="rect">
              <a:avLst/>
            </a:prstGeom>
            <a:noFill/>
          </p:spPr>
          <p:txBody>
            <a:bodyPr wrap="square" rtlCol="0">
              <a:spAutoFit/>
            </a:bodyPr>
            <a:lstStyle/>
            <a:p>
              <a:r>
                <a:rPr lang="fr-FR" sz="1400" dirty="0"/>
                <a:t>Salaires, vente de biens et services</a:t>
              </a:r>
            </a:p>
          </p:txBody>
        </p:sp>
      </p:grpSp>
      <p:grpSp>
        <p:nvGrpSpPr>
          <p:cNvPr id="11" name="Groupe 10">
            <a:extLst>
              <a:ext uri="{FF2B5EF4-FFF2-40B4-BE49-F238E27FC236}">
                <a16:creationId xmlns:a16="http://schemas.microsoft.com/office/drawing/2014/main" id="{268BD1AF-B8C8-4B14-8362-99E07221668A}"/>
              </a:ext>
            </a:extLst>
          </p:cNvPr>
          <p:cNvGrpSpPr/>
          <p:nvPr/>
        </p:nvGrpSpPr>
        <p:grpSpPr>
          <a:xfrm>
            <a:off x="9352713" y="1464900"/>
            <a:ext cx="2329288" cy="2100733"/>
            <a:chOff x="9352713" y="1464900"/>
            <a:chExt cx="2329288" cy="2100733"/>
          </a:xfrm>
        </p:grpSpPr>
        <p:pic>
          <p:nvPicPr>
            <p:cNvPr id="14" name="Image 13">
              <a:extLst>
                <a:ext uri="{FF2B5EF4-FFF2-40B4-BE49-F238E27FC236}">
                  <a16:creationId xmlns:a16="http://schemas.microsoft.com/office/drawing/2014/main" id="{65F1C899-2266-42AF-94FF-A699D425E8B9}"/>
                </a:ext>
              </a:extLst>
            </p:cNvPr>
            <p:cNvPicPr>
              <a:picLocks noChangeAspect="1"/>
            </p:cNvPicPr>
            <p:nvPr/>
          </p:nvPicPr>
          <p:blipFill>
            <a:blip r:embed="rId8"/>
            <a:stretch>
              <a:fillRect/>
            </a:stretch>
          </p:blipFill>
          <p:spPr>
            <a:xfrm>
              <a:off x="9782869" y="1776837"/>
              <a:ext cx="1494211" cy="1494211"/>
            </a:xfrm>
            <a:prstGeom prst="rect">
              <a:avLst/>
            </a:prstGeom>
          </p:spPr>
        </p:pic>
        <p:sp>
          <p:nvSpPr>
            <p:cNvPr id="69" name="ZoneTexte 68">
              <a:extLst>
                <a:ext uri="{FF2B5EF4-FFF2-40B4-BE49-F238E27FC236}">
                  <a16:creationId xmlns:a16="http://schemas.microsoft.com/office/drawing/2014/main" id="{6BF471FD-6E86-4994-967E-BEBE2C60072D}"/>
                </a:ext>
              </a:extLst>
            </p:cNvPr>
            <p:cNvSpPr txBox="1"/>
            <p:nvPr/>
          </p:nvSpPr>
          <p:spPr>
            <a:xfrm>
              <a:off x="9949838" y="1464900"/>
              <a:ext cx="1394361" cy="307777"/>
            </a:xfrm>
            <a:prstGeom prst="rect">
              <a:avLst/>
            </a:prstGeom>
            <a:noFill/>
          </p:spPr>
          <p:txBody>
            <a:bodyPr wrap="square" rtlCol="0">
              <a:spAutoFit/>
            </a:bodyPr>
            <a:lstStyle/>
            <a:p>
              <a:pPr algn="ctr"/>
              <a:r>
                <a:rPr lang="fr-FR" sz="1400" dirty="0"/>
                <a:t>Importations</a:t>
              </a:r>
            </a:p>
          </p:txBody>
        </p:sp>
        <p:sp>
          <p:nvSpPr>
            <p:cNvPr id="70" name="ZoneTexte 69">
              <a:extLst>
                <a:ext uri="{FF2B5EF4-FFF2-40B4-BE49-F238E27FC236}">
                  <a16:creationId xmlns:a16="http://schemas.microsoft.com/office/drawing/2014/main" id="{E32C32F4-3D66-470F-82A9-CD4CBBC2B8A8}"/>
                </a:ext>
              </a:extLst>
            </p:cNvPr>
            <p:cNvSpPr txBox="1"/>
            <p:nvPr/>
          </p:nvSpPr>
          <p:spPr>
            <a:xfrm>
              <a:off x="9969039" y="3257856"/>
              <a:ext cx="1394361" cy="307777"/>
            </a:xfrm>
            <a:prstGeom prst="rect">
              <a:avLst/>
            </a:prstGeom>
            <a:noFill/>
          </p:spPr>
          <p:txBody>
            <a:bodyPr wrap="square" rtlCol="0">
              <a:spAutoFit/>
            </a:bodyPr>
            <a:lstStyle/>
            <a:p>
              <a:pPr algn="ctr"/>
              <a:r>
                <a:rPr lang="fr-FR" sz="1400" dirty="0"/>
                <a:t>Exportations</a:t>
              </a:r>
            </a:p>
          </p:txBody>
        </p:sp>
        <p:sp>
          <p:nvSpPr>
            <p:cNvPr id="71" name="Flèche : courbe vers la gauche 70">
              <a:extLst>
                <a:ext uri="{FF2B5EF4-FFF2-40B4-BE49-F238E27FC236}">
                  <a16:creationId xmlns:a16="http://schemas.microsoft.com/office/drawing/2014/main" id="{0DD610D0-FEBD-4D8C-949C-94A303CF5E22}"/>
                </a:ext>
              </a:extLst>
            </p:cNvPr>
            <p:cNvSpPr/>
            <p:nvPr/>
          </p:nvSpPr>
          <p:spPr>
            <a:xfrm>
              <a:off x="11330069" y="2753321"/>
              <a:ext cx="351932" cy="6319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Flèche : courbe vers la gauche 71">
              <a:extLst>
                <a:ext uri="{FF2B5EF4-FFF2-40B4-BE49-F238E27FC236}">
                  <a16:creationId xmlns:a16="http://schemas.microsoft.com/office/drawing/2014/main" id="{0150D819-F187-46A5-899A-12FE8A776BB3}"/>
                </a:ext>
              </a:extLst>
            </p:cNvPr>
            <p:cNvSpPr/>
            <p:nvPr/>
          </p:nvSpPr>
          <p:spPr>
            <a:xfrm rot="10800000">
              <a:off x="9352713" y="1674082"/>
              <a:ext cx="351932" cy="6319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987D8984-75BA-40B7-837B-DD469D07F4FD}"/>
              </a:ext>
            </a:extLst>
          </p:cNvPr>
          <p:cNvGrpSpPr/>
          <p:nvPr/>
        </p:nvGrpSpPr>
        <p:grpSpPr>
          <a:xfrm>
            <a:off x="9392951" y="3976119"/>
            <a:ext cx="2465016" cy="2119731"/>
            <a:chOff x="9392951" y="3976119"/>
            <a:chExt cx="2465016" cy="2119731"/>
          </a:xfrm>
        </p:grpSpPr>
        <p:pic>
          <p:nvPicPr>
            <p:cNvPr id="15" name="Image 14">
              <a:extLst>
                <a:ext uri="{FF2B5EF4-FFF2-40B4-BE49-F238E27FC236}">
                  <a16:creationId xmlns:a16="http://schemas.microsoft.com/office/drawing/2014/main" id="{0D869593-FAAB-4339-AFAE-2573BDC193F5}"/>
                </a:ext>
              </a:extLst>
            </p:cNvPr>
            <p:cNvPicPr>
              <a:picLocks noChangeAspect="1"/>
            </p:cNvPicPr>
            <p:nvPr/>
          </p:nvPicPr>
          <p:blipFill>
            <a:blip r:embed="rId9"/>
            <a:stretch>
              <a:fillRect/>
            </a:stretch>
          </p:blipFill>
          <p:spPr>
            <a:xfrm>
              <a:off x="9908945" y="4318480"/>
              <a:ext cx="1421124" cy="1421124"/>
            </a:xfrm>
            <a:prstGeom prst="rect">
              <a:avLst/>
            </a:prstGeom>
          </p:spPr>
        </p:pic>
        <p:sp>
          <p:nvSpPr>
            <p:cNvPr id="73" name="ZoneTexte 72">
              <a:extLst>
                <a:ext uri="{FF2B5EF4-FFF2-40B4-BE49-F238E27FC236}">
                  <a16:creationId xmlns:a16="http://schemas.microsoft.com/office/drawing/2014/main" id="{DADFBE2D-8954-4703-85C7-2D339F13B87F}"/>
                </a:ext>
              </a:extLst>
            </p:cNvPr>
            <p:cNvSpPr txBox="1"/>
            <p:nvPr/>
          </p:nvSpPr>
          <p:spPr>
            <a:xfrm>
              <a:off x="9972278" y="3976119"/>
              <a:ext cx="1394361" cy="307777"/>
            </a:xfrm>
            <a:prstGeom prst="rect">
              <a:avLst/>
            </a:prstGeom>
            <a:noFill/>
          </p:spPr>
          <p:txBody>
            <a:bodyPr wrap="square" rtlCol="0">
              <a:spAutoFit/>
            </a:bodyPr>
            <a:lstStyle/>
            <a:p>
              <a:pPr algn="ctr"/>
              <a:r>
                <a:rPr lang="fr-FR" sz="1400" dirty="0"/>
                <a:t>Adhésions, dons</a:t>
              </a:r>
            </a:p>
          </p:txBody>
        </p:sp>
        <p:sp>
          <p:nvSpPr>
            <p:cNvPr id="74" name="ZoneTexte 73">
              <a:extLst>
                <a:ext uri="{FF2B5EF4-FFF2-40B4-BE49-F238E27FC236}">
                  <a16:creationId xmlns:a16="http://schemas.microsoft.com/office/drawing/2014/main" id="{0A3F6DC3-7B11-4259-8800-434317FF5506}"/>
                </a:ext>
              </a:extLst>
            </p:cNvPr>
            <p:cNvSpPr txBox="1"/>
            <p:nvPr/>
          </p:nvSpPr>
          <p:spPr>
            <a:xfrm>
              <a:off x="9836841" y="5788073"/>
              <a:ext cx="1658755" cy="307777"/>
            </a:xfrm>
            <a:prstGeom prst="rect">
              <a:avLst/>
            </a:prstGeom>
            <a:noFill/>
          </p:spPr>
          <p:txBody>
            <a:bodyPr wrap="square" rtlCol="0">
              <a:spAutoFit/>
            </a:bodyPr>
            <a:lstStyle/>
            <a:p>
              <a:pPr algn="ctr"/>
              <a:r>
                <a:rPr lang="fr-FR" sz="1400" dirty="0"/>
                <a:t>Activités, services</a:t>
              </a:r>
            </a:p>
          </p:txBody>
        </p:sp>
        <p:sp>
          <p:nvSpPr>
            <p:cNvPr id="75" name="Flèche : courbe vers la gauche 74">
              <a:extLst>
                <a:ext uri="{FF2B5EF4-FFF2-40B4-BE49-F238E27FC236}">
                  <a16:creationId xmlns:a16="http://schemas.microsoft.com/office/drawing/2014/main" id="{53C967FA-6B3F-4C9A-9210-7139EDC32B8C}"/>
                </a:ext>
              </a:extLst>
            </p:cNvPr>
            <p:cNvSpPr/>
            <p:nvPr/>
          </p:nvSpPr>
          <p:spPr>
            <a:xfrm rot="10800000">
              <a:off x="9392951" y="4219130"/>
              <a:ext cx="351932" cy="631987"/>
            </a:xfrm>
            <a:prstGeom prst="curvedLef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Flèche : courbe vers la gauche 75">
              <a:extLst>
                <a:ext uri="{FF2B5EF4-FFF2-40B4-BE49-F238E27FC236}">
                  <a16:creationId xmlns:a16="http://schemas.microsoft.com/office/drawing/2014/main" id="{B55659AE-1ED1-4D57-995F-67B9B9BE0C81}"/>
                </a:ext>
              </a:extLst>
            </p:cNvPr>
            <p:cNvSpPr/>
            <p:nvPr/>
          </p:nvSpPr>
          <p:spPr>
            <a:xfrm>
              <a:off x="11506035" y="5262462"/>
              <a:ext cx="351932" cy="631987"/>
            </a:xfrm>
            <a:prstGeom prst="curvedLef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ZoneTexte 46">
            <a:extLst>
              <a:ext uri="{FF2B5EF4-FFF2-40B4-BE49-F238E27FC236}">
                <a16:creationId xmlns:a16="http://schemas.microsoft.com/office/drawing/2014/main" id="{32A55538-C9CB-4FF0-A414-92D50A1B6227}"/>
              </a:ext>
            </a:extLst>
          </p:cNvPr>
          <p:cNvSpPr txBox="1"/>
          <p:nvPr/>
        </p:nvSpPr>
        <p:spPr>
          <a:xfrm flipH="1">
            <a:off x="11391910"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06611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7" name="Titre 1">
            <a:extLst>
              <a:ext uri="{FF2B5EF4-FFF2-40B4-BE49-F238E27FC236}">
                <a16:creationId xmlns:a16="http://schemas.microsoft.com/office/drawing/2014/main" id="{2DC0BED9-C844-4AB7-92D3-AFBA565908B4}"/>
              </a:ext>
            </a:extLst>
          </p:cNvPr>
          <p:cNvSpPr txBox="1">
            <a:spLocks/>
          </p:cNvSpPr>
          <p:nvPr/>
        </p:nvSpPr>
        <p:spPr>
          <a:xfrm>
            <a:off x="686710" y="218088"/>
            <a:ext cx="110776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solidFill>
              </a:rPr>
              <a:t>Les échanges entre agents économiques sont nombreux, variés, toujours à double sens </a:t>
            </a:r>
          </a:p>
        </p:txBody>
      </p:sp>
      <p:sp>
        <p:nvSpPr>
          <p:cNvPr id="2" name="ZoneTexte 1">
            <a:extLst>
              <a:ext uri="{FF2B5EF4-FFF2-40B4-BE49-F238E27FC236}">
                <a16:creationId xmlns:a16="http://schemas.microsoft.com/office/drawing/2014/main" id="{BED1E6CF-D4BF-48F1-A942-6AB3BEB7FB97}"/>
              </a:ext>
            </a:extLst>
          </p:cNvPr>
          <p:cNvSpPr txBox="1"/>
          <p:nvPr/>
        </p:nvSpPr>
        <p:spPr>
          <a:xfrm>
            <a:off x="828599" y="2790123"/>
            <a:ext cx="6753901" cy="1938992"/>
          </a:xfrm>
          <a:prstGeom prst="rect">
            <a:avLst/>
          </a:prstGeom>
          <a:noFill/>
        </p:spPr>
        <p:txBody>
          <a:bodyPr wrap="square" rtlCol="0">
            <a:spAutoFit/>
          </a:bodyPr>
          <a:lstStyle/>
          <a:p>
            <a:pPr marL="285750" indent="-285750" algn="just">
              <a:buFont typeface="Wingdings" panose="05000000000000000000" pitchFamily="2" charset="2"/>
              <a:buChar char="§"/>
            </a:pPr>
            <a:r>
              <a:rPr lang="fr-FR" sz="2000" dirty="0"/>
              <a:t>Les échanges qui portent sur des biens et services sont des flux </a:t>
            </a:r>
            <a:r>
              <a:rPr lang="fr-FR" sz="2000" dirty="0">
                <a:solidFill>
                  <a:schemeClr val="accent1"/>
                </a:solidFill>
              </a:rPr>
              <a:t>réels</a:t>
            </a:r>
            <a:endParaRPr lang="fr-FR" sz="2000" dirty="0"/>
          </a:p>
          <a:p>
            <a:pPr marL="285750" indent="-285750" algn="just">
              <a:buFont typeface="Wingdings" panose="05000000000000000000" pitchFamily="2" charset="2"/>
              <a:buChar char="§"/>
            </a:pPr>
            <a:r>
              <a:rPr lang="fr-FR" sz="2000" dirty="0"/>
              <a:t>Les échanges liés aux règlements, subventions, dividendes… sont des flux </a:t>
            </a:r>
            <a:r>
              <a:rPr lang="fr-FR" sz="2000" dirty="0">
                <a:solidFill>
                  <a:schemeClr val="accent1"/>
                </a:solidFill>
              </a:rPr>
              <a:t>financiers </a:t>
            </a:r>
          </a:p>
          <a:p>
            <a:pPr marL="285750" indent="-285750" algn="just">
              <a:buFont typeface="Wingdings" panose="05000000000000000000" pitchFamily="2" charset="2"/>
              <a:buChar char="§"/>
            </a:pPr>
            <a:r>
              <a:rPr lang="fr-FR" sz="2000" dirty="0"/>
              <a:t>Chaque échange donne lieu à des flux de sens opposé, </a:t>
            </a:r>
            <a:r>
              <a:rPr lang="fr-FR" sz="2000" dirty="0">
                <a:solidFill>
                  <a:schemeClr val="accent1"/>
                </a:solidFill>
              </a:rPr>
              <a:t>contrepartie</a:t>
            </a:r>
            <a:r>
              <a:rPr lang="fr-FR" sz="2000" dirty="0"/>
              <a:t> l’un de l’autre </a:t>
            </a:r>
          </a:p>
        </p:txBody>
      </p:sp>
      <p:grpSp>
        <p:nvGrpSpPr>
          <p:cNvPr id="3" name="Groupe 2">
            <a:extLst>
              <a:ext uri="{FF2B5EF4-FFF2-40B4-BE49-F238E27FC236}">
                <a16:creationId xmlns:a16="http://schemas.microsoft.com/office/drawing/2014/main" id="{AE6D344E-8D94-4CA3-B002-22C75FA7CE74}"/>
              </a:ext>
            </a:extLst>
          </p:cNvPr>
          <p:cNvGrpSpPr/>
          <p:nvPr/>
        </p:nvGrpSpPr>
        <p:grpSpPr>
          <a:xfrm>
            <a:off x="8778643" y="1670285"/>
            <a:ext cx="2730882" cy="4720447"/>
            <a:chOff x="8778643" y="1670285"/>
            <a:chExt cx="2730882" cy="4720447"/>
          </a:xfrm>
        </p:grpSpPr>
        <p:grpSp>
          <p:nvGrpSpPr>
            <p:cNvPr id="6" name="Groupe 5">
              <a:extLst>
                <a:ext uri="{FF2B5EF4-FFF2-40B4-BE49-F238E27FC236}">
                  <a16:creationId xmlns:a16="http://schemas.microsoft.com/office/drawing/2014/main" id="{AFB88EAD-D983-4E3B-8FC3-D67F9F754E83}"/>
                </a:ext>
              </a:extLst>
            </p:cNvPr>
            <p:cNvGrpSpPr/>
            <p:nvPr/>
          </p:nvGrpSpPr>
          <p:grpSpPr>
            <a:xfrm>
              <a:off x="8778643" y="4903620"/>
              <a:ext cx="2730882" cy="1487112"/>
              <a:chOff x="8778643" y="4903620"/>
              <a:chExt cx="2730882" cy="1487112"/>
            </a:xfrm>
          </p:grpSpPr>
          <p:pic>
            <p:nvPicPr>
              <p:cNvPr id="23" name="Image 22">
                <a:extLst>
                  <a:ext uri="{FF2B5EF4-FFF2-40B4-BE49-F238E27FC236}">
                    <a16:creationId xmlns:a16="http://schemas.microsoft.com/office/drawing/2014/main" id="{83305703-9A04-4BCB-892D-9C6CC64E5059}"/>
                  </a:ext>
                </a:extLst>
              </p:cNvPr>
              <p:cNvPicPr>
                <a:picLocks noChangeAspect="1"/>
              </p:cNvPicPr>
              <p:nvPr/>
            </p:nvPicPr>
            <p:blipFill>
              <a:blip r:embed="rId3"/>
              <a:stretch>
                <a:fillRect/>
              </a:stretch>
            </p:blipFill>
            <p:spPr>
              <a:xfrm rot="4701411">
                <a:off x="9659162" y="5267496"/>
                <a:ext cx="969842" cy="1276629"/>
              </a:xfrm>
              <a:prstGeom prst="rect">
                <a:avLst/>
              </a:prstGeom>
            </p:spPr>
          </p:pic>
          <p:sp>
            <p:nvSpPr>
              <p:cNvPr id="29" name="ZoneTexte 28">
                <a:extLst>
                  <a:ext uri="{FF2B5EF4-FFF2-40B4-BE49-F238E27FC236}">
                    <a16:creationId xmlns:a16="http://schemas.microsoft.com/office/drawing/2014/main" id="{D39FF5A5-A44B-4141-9F2C-43C70A1470BC}"/>
                  </a:ext>
                </a:extLst>
              </p:cNvPr>
              <p:cNvSpPr txBox="1"/>
              <p:nvPr/>
            </p:nvSpPr>
            <p:spPr>
              <a:xfrm>
                <a:off x="8778643" y="4903620"/>
                <a:ext cx="2730882" cy="461665"/>
              </a:xfrm>
              <a:prstGeom prst="rect">
                <a:avLst/>
              </a:prstGeom>
              <a:noFill/>
            </p:spPr>
            <p:txBody>
              <a:bodyPr wrap="square" rtlCol="0">
                <a:spAutoFit/>
              </a:bodyPr>
              <a:lstStyle/>
              <a:p>
                <a:pPr algn="ctr"/>
                <a:r>
                  <a:rPr lang="fr-FR" sz="2400" b="1" dirty="0"/>
                  <a:t>Flux financiers</a:t>
                </a:r>
              </a:p>
            </p:txBody>
          </p:sp>
        </p:grpSp>
        <p:pic>
          <p:nvPicPr>
            <p:cNvPr id="12" name="Image 11">
              <a:extLst>
                <a:ext uri="{FF2B5EF4-FFF2-40B4-BE49-F238E27FC236}">
                  <a16:creationId xmlns:a16="http://schemas.microsoft.com/office/drawing/2014/main" id="{9D8B4DAB-5077-446B-B18C-406D1E0B2C6B}"/>
                </a:ext>
              </a:extLst>
            </p:cNvPr>
            <p:cNvPicPr>
              <a:picLocks noChangeAspect="1"/>
            </p:cNvPicPr>
            <p:nvPr/>
          </p:nvPicPr>
          <p:blipFill>
            <a:blip r:embed="rId4"/>
            <a:stretch>
              <a:fillRect/>
            </a:stretch>
          </p:blipFill>
          <p:spPr>
            <a:xfrm>
              <a:off x="9438398" y="3599768"/>
              <a:ext cx="1228299" cy="1228299"/>
            </a:xfrm>
            <a:prstGeom prst="rect">
              <a:avLst/>
            </a:prstGeom>
          </p:spPr>
        </p:pic>
        <p:grpSp>
          <p:nvGrpSpPr>
            <p:cNvPr id="5" name="Groupe 4">
              <a:extLst>
                <a:ext uri="{FF2B5EF4-FFF2-40B4-BE49-F238E27FC236}">
                  <a16:creationId xmlns:a16="http://schemas.microsoft.com/office/drawing/2014/main" id="{A3A919A5-5E9C-4617-A14A-C3488868ACB8}"/>
                </a:ext>
              </a:extLst>
            </p:cNvPr>
            <p:cNvGrpSpPr/>
            <p:nvPr/>
          </p:nvGrpSpPr>
          <p:grpSpPr>
            <a:xfrm>
              <a:off x="8778643" y="1670285"/>
              <a:ext cx="2419396" cy="1983396"/>
              <a:chOff x="8778643" y="1670285"/>
              <a:chExt cx="2419396" cy="1983396"/>
            </a:xfrm>
          </p:grpSpPr>
          <p:grpSp>
            <p:nvGrpSpPr>
              <p:cNvPr id="26" name="Groupe 25">
                <a:extLst>
                  <a:ext uri="{FF2B5EF4-FFF2-40B4-BE49-F238E27FC236}">
                    <a16:creationId xmlns:a16="http://schemas.microsoft.com/office/drawing/2014/main" id="{2A103E16-9609-4859-BDBD-BB27110416C1}"/>
                  </a:ext>
                </a:extLst>
              </p:cNvPr>
              <p:cNvGrpSpPr/>
              <p:nvPr/>
            </p:nvGrpSpPr>
            <p:grpSpPr>
              <a:xfrm>
                <a:off x="8778643" y="1670285"/>
                <a:ext cx="1017659" cy="1458392"/>
                <a:chOff x="10149291" y="1558268"/>
                <a:chExt cx="1017659" cy="1458392"/>
              </a:xfrm>
            </p:grpSpPr>
            <p:pic>
              <p:nvPicPr>
                <p:cNvPr id="21" name="Image 20">
                  <a:extLst>
                    <a:ext uri="{FF2B5EF4-FFF2-40B4-BE49-F238E27FC236}">
                      <a16:creationId xmlns:a16="http://schemas.microsoft.com/office/drawing/2014/main" id="{2121A63B-93C8-4449-A628-292A53229824}"/>
                    </a:ext>
                  </a:extLst>
                </p:cNvPr>
                <p:cNvPicPr>
                  <a:picLocks noChangeAspect="1"/>
                </p:cNvPicPr>
                <p:nvPr/>
              </p:nvPicPr>
              <p:blipFill>
                <a:blip r:embed="rId5"/>
                <a:stretch>
                  <a:fillRect/>
                </a:stretch>
              </p:blipFill>
              <p:spPr>
                <a:xfrm>
                  <a:off x="10149291" y="1558268"/>
                  <a:ext cx="1017659" cy="1017659"/>
                </a:xfrm>
                <a:prstGeom prst="rect">
                  <a:avLst/>
                </a:prstGeom>
              </p:spPr>
            </p:pic>
            <p:sp>
              <p:nvSpPr>
                <p:cNvPr id="25" name="ZoneTexte 24">
                  <a:extLst>
                    <a:ext uri="{FF2B5EF4-FFF2-40B4-BE49-F238E27FC236}">
                      <a16:creationId xmlns:a16="http://schemas.microsoft.com/office/drawing/2014/main" id="{FB6D7E2F-2FCC-4C8C-B8B8-E09A63F712E0}"/>
                    </a:ext>
                  </a:extLst>
                </p:cNvPr>
                <p:cNvSpPr txBox="1"/>
                <p:nvPr/>
              </p:nvSpPr>
              <p:spPr>
                <a:xfrm>
                  <a:off x="10323355" y="2678106"/>
                  <a:ext cx="791570" cy="338554"/>
                </a:xfrm>
                <a:prstGeom prst="rect">
                  <a:avLst/>
                </a:prstGeom>
                <a:noFill/>
              </p:spPr>
              <p:txBody>
                <a:bodyPr wrap="square" rtlCol="0">
                  <a:spAutoFit/>
                </a:bodyPr>
                <a:lstStyle/>
                <a:p>
                  <a:pPr algn="ctr"/>
                  <a:r>
                    <a:rPr lang="fr-FR" sz="1600" b="1" dirty="0"/>
                    <a:t>Biens</a:t>
                  </a:r>
                </a:p>
              </p:txBody>
            </p:sp>
          </p:grpSp>
          <p:sp>
            <p:nvSpPr>
              <p:cNvPr id="28" name="ZoneTexte 27">
                <a:extLst>
                  <a:ext uri="{FF2B5EF4-FFF2-40B4-BE49-F238E27FC236}">
                    <a16:creationId xmlns:a16="http://schemas.microsoft.com/office/drawing/2014/main" id="{EAC4447A-5A14-4D36-9212-9F21D31784EB}"/>
                  </a:ext>
                </a:extLst>
              </p:cNvPr>
              <p:cNvSpPr txBox="1"/>
              <p:nvPr/>
            </p:nvSpPr>
            <p:spPr>
              <a:xfrm>
                <a:off x="8958407" y="3192016"/>
                <a:ext cx="2188285" cy="461665"/>
              </a:xfrm>
              <a:prstGeom prst="rect">
                <a:avLst/>
              </a:prstGeom>
              <a:noFill/>
            </p:spPr>
            <p:txBody>
              <a:bodyPr wrap="square" rtlCol="0">
                <a:spAutoFit/>
              </a:bodyPr>
              <a:lstStyle/>
              <a:p>
                <a:pPr algn="ctr"/>
                <a:r>
                  <a:rPr lang="fr-FR" sz="2400" b="1" dirty="0"/>
                  <a:t>Flux réels</a:t>
                </a:r>
              </a:p>
            </p:txBody>
          </p:sp>
          <p:grpSp>
            <p:nvGrpSpPr>
              <p:cNvPr id="13" name="Groupe 12">
                <a:extLst>
                  <a:ext uri="{FF2B5EF4-FFF2-40B4-BE49-F238E27FC236}">
                    <a16:creationId xmlns:a16="http://schemas.microsoft.com/office/drawing/2014/main" id="{B7FBEA85-FA7E-47A3-94A3-189049D221D1}"/>
                  </a:ext>
                </a:extLst>
              </p:cNvPr>
              <p:cNvGrpSpPr/>
              <p:nvPr/>
            </p:nvGrpSpPr>
            <p:grpSpPr>
              <a:xfrm>
                <a:off x="9860133" y="1804159"/>
                <a:ext cx="1337906" cy="1324518"/>
                <a:chOff x="9797495" y="3087592"/>
                <a:chExt cx="1337906" cy="1324518"/>
              </a:xfrm>
            </p:grpSpPr>
            <p:pic>
              <p:nvPicPr>
                <p:cNvPr id="14" name="Image 13">
                  <a:extLst>
                    <a:ext uri="{FF2B5EF4-FFF2-40B4-BE49-F238E27FC236}">
                      <a16:creationId xmlns:a16="http://schemas.microsoft.com/office/drawing/2014/main" id="{B8086D4E-ECEE-41D0-89AE-155F714CEA93}"/>
                    </a:ext>
                  </a:extLst>
                </p:cNvPr>
                <p:cNvPicPr>
                  <a:picLocks noChangeAspect="1"/>
                </p:cNvPicPr>
                <p:nvPr/>
              </p:nvPicPr>
              <p:blipFill rotWithShape="1">
                <a:blip r:embed="rId6"/>
                <a:srcRect b="20126"/>
                <a:stretch/>
              </p:blipFill>
              <p:spPr>
                <a:xfrm>
                  <a:off x="9861326" y="3087592"/>
                  <a:ext cx="1274075" cy="1017660"/>
                </a:xfrm>
                <a:prstGeom prst="rect">
                  <a:avLst/>
                </a:prstGeom>
              </p:spPr>
            </p:pic>
            <p:sp>
              <p:nvSpPr>
                <p:cNvPr id="15" name="ZoneTexte 14">
                  <a:extLst>
                    <a:ext uri="{FF2B5EF4-FFF2-40B4-BE49-F238E27FC236}">
                      <a16:creationId xmlns:a16="http://schemas.microsoft.com/office/drawing/2014/main" id="{4A8F8A22-F6D9-41C9-8FA4-C5D418E906B8}"/>
                    </a:ext>
                  </a:extLst>
                </p:cNvPr>
                <p:cNvSpPr txBox="1"/>
                <p:nvPr/>
              </p:nvSpPr>
              <p:spPr>
                <a:xfrm>
                  <a:off x="9797495" y="4073556"/>
                  <a:ext cx="1274075" cy="338554"/>
                </a:xfrm>
                <a:prstGeom prst="rect">
                  <a:avLst/>
                </a:prstGeom>
                <a:noFill/>
              </p:spPr>
              <p:txBody>
                <a:bodyPr wrap="square" rtlCol="0">
                  <a:spAutoFit/>
                </a:bodyPr>
                <a:lstStyle/>
                <a:p>
                  <a:pPr algn="ctr"/>
                  <a:r>
                    <a:rPr lang="fr-FR" sz="1600" b="1" dirty="0"/>
                    <a:t>Services</a:t>
                  </a:r>
                </a:p>
              </p:txBody>
            </p:sp>
          </p:grpSp>
        </p:grpSp>
      </p:grpSp>
      <p:sp>
        <p:nvSpPr>
          <p:cNvPr id="17" name="ZoneTexte 16">
            <a:extLst>
              <a:ext uri="{FF2B5EF4-FFF2-40B4-BE49-F238E27FC236}">
                <a16:creationId xmlns:a16="http://schemas.microsoft.com/office/drawing/2014/main" id="{B6EFF7D8-A87E-4E86-B23C-75982B26AC5B}"/>
              </a:ext>
            </a:extLst>
          </p:cNvPr>
          <p:cNvSpPr txBox="1"/>
          <p:nvPr/>
        </p:nvSpPr>
        <p:spPr>
          <a:xfrm>
            <a:off x="828599" y="1970315"/>
            <a:ext cx="6730102" cy="707886"/>
          </a:xfrm>
          <a:prstGeom prst="rect">
            <a:avLst/>
          </a:prstGeom>
          <a:noFill/>
        </p:spPr>
        <p:txBody>
          <a:bodyPr wrap="square">
            <a:spAutoFit/>
          </a:bodyPr>
          <a:lstStyle/>
          <a:p>
            <a:pPr marL="285750" indent="-285750" algn="just">
              <a:buFont typeface="Wingdings" panose="05000000000000000000" pitchFamily="2" charset="2"/>
              <a:buChar char="§"/>
            </a:pPr>
            <a:r>
              <a:rPr lang="fr-FR" sz="2000" dirty="0"/>
              <a:t>Un échange économique repose sur une relation </a:t>
            </a:r>
            <a:r>
              <a:rPr lang="fr-FR" sz="2000" dirty="0">
                <a:solidFill>
                  <a:schemeClr val="accent1"/>
                </a:solidFill>
              </a:rPr>
              <a:t>réciproque</a:t>
            </a:r>
            <a:r>
              <a:rPr lang="fr-FR" sz="2000" dirty="0"/>
              <a:t> entre au moins 2 agents économiques </a:t>
            </a:r>
          </a:p>
        </p:txBody>
      </p:sp>
      <p:sp>
        <p:nvSpPr>
          <p:cNvPr id="19" name="ZoneTexte 18">
            <a:extLst>
              <a:ext uri="{FF2B5EF4-FFF2-40B4-BE49-F238E27FC236}">
                <a16:creationId xmlns:a16="http://schemas.microsoft.com/office/drawing/2014/main" id="{1F179A10-1B81-4121-866E-1D96F6BCFDF3}"/>
              </a:ext>
            </a:extLst>
          </p:cNvPr>
          <p:cNvSpPr txBox="1"/>
          <p:nvPr/>
        </p:nvSpPr>
        <p:spPr>
          <a:xfrm>
            <a:off x="816700" y="4881497"/>
            <a:ext cx="6753900" cy="707886"/>
          </a:xfrm>
          <a:prstGeom prst="rect">
            <a:avLst/>
          </a:prstGeom>
          <a:noFill/>
        </p:spPr>
        <p:txBody>
          <a:bodyPr wrap="square">
            <a:spAutoFit/>
          </a:bodyPr>
          <a:lstStyle/>
          <a:p>
            <a:pPr marL="285750" indent="-285750" algn="just">
              <a:buFont typeface="Wingdings" panose="05000000000000000000" pitchFamily="2" charset="2"/>
              <a:buChar char="§"/>
            </a:pPr>
            <a:r>
              <a:rPr lang="fr-FR" sz="2000" dirty="0"/>
              <a:t>Une entreprise n’a pas d’échanges économiques avec ses concurrents </a:t>
            </a:r>
          </a:p>
        </p:txBody>
      </p:sp>
      <p:sp>
        <p:nvSpPr>
          <p:cNvPr id="20" name="ZoneTexte 19">
            <a:extLst>
              <a:ext uri="{FF2B5EF4-FFF2-40B4-BE49-F238E27FC236}">
                <a16:creationId xmlns:a16="http://schemas.microsoft.com/office/drawing/2014/main" id="{22C2DA1A-8901-4EC8-800A-BE6C6A6947C9}"/>
              </a:ext>
            </a:extLst>
          </p:cNvPr>
          <p:cNvSpPr txBox="1"/>
          <p:nvPr/>
        </p:nvSpPr>
        <p:spPr>
          <a:xfrm flipH="1">
            <a:off x="11437250" y="41735"/>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9772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CF6E314-D9A5-4C5A-A9FC-EFD4F5A74C65}"/>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6" name="ZoneTexte 5">
            <a:extLst>
              <a:ext uri="{FF2B5EF4-FFF2-40B4-BE49-F238E27FC236}">
                <a16:creationId xmlns:a16="http://schemas.microsoft.com/office/drawing/2014/main" id="{4586E4B6-6FCB-4E0F-B462-A7D367F8D631}"/>
              </a:ext>
            </a:extLst>
          </p:cNvPr>
          <p:cNvSpPr txBox="1"/>
          <p:nvPr/>
        </p:nvSpPr>
        <p:spPr>
          <a:xfrm>
            <a:off x="828600" y="4421159"/>
            <a:ext cx="1735532" cy="523220"/>
          </a:xfrm>
          <a:prstGeom prst="rect">
            <a:avLst/>
          </a:prstGeom>
          <a:noFill/>
        </p:spPr>
        <p:txBody>
          <a:bodyPr wrap="square" rtlCol="0">
            <a:spAutoFit/>
          </a:bodyPr>
          <a:lstStyle/>
          <a:p>
            <a:pPr algn="ctr"/>
            <a:r>
              <a:rPr lang="fr-FR" sz="2800" dirty="0">
                <a:solidFill>
                  <a:srgbClr val="002060"/>
                </a:solidFill>
              </a:rPr>
              <a:t>84 Mds$</a:t>
            </a:r>
          </a:p>
        </p:txBody>
      </p:sp>
      <p:sp>
        <p:nvSpPr>
          <p:cNvPr id="7" name="ZoneTexte 6">
            <a:extLst>
              <a:ext uri="{FF2B5EF4-FFF2-40B4-BE49-F238E27FC236}">
                <a16:creationId xmlns:a16="http://schemas.microsoft.com/office/drawing/2014/main" id="{D1AB9BEA-791A-473A-910C-095506415B17}"/>
              </a:ext>
            </a:extLst>
          </p:cNvPr>
          <p:cNvSpPr txBox="1"/>
          <p:nvPr/>
        </p:nvSpPr>
        <p:spPr>
          <a:xfrm>
            <a:off x="1439200" y="5503704"/>
            <a:ext cx="1214650" cy="400110"/>
          </a:xfrm>
          <a:prstGeom prst="rect">
            <a:avLst/>
          </a:prstGeom>
          <a:noFill/>
        </p:spPr>
        <p:txBody>
          <a:bodyPr wrap="square" rtlCol="0">
            <a:spAutoFit/>
          </a:bodyPr>
          <a:lstStyle/>
          <a:p>
            <a:r>
              <a:rPr lang="fr-FR" sz="2000" b="1" dirty="0"/>
              <a:t>1953</a:t>
            </a:r>
          </a:p>
        </p:txBody>
      </p:sp>
      <p:sp>
        <p:nvSpPr>
          <p:cNvPr id="8" name="ZoneTexte 7">
            <a:extLst>
              <a:ext uri="{FF2B5EF4-FFF2-40B4-BE49-F238E27FC236}">
                <a16:creationId xmlns:a16="http://schemas.microsoft.com/office/drawing/2014/main" id="{91FC65D2-AE55-4947-A847-0AC55D2D7835}"/>
              </a:ext>
            </a:extLst>
          </p:cNvPr>
          <p:cNvSpPr txBox="1"/>
          <p:nvPr/>
        </p:nvSpPr>
        <p:spPr>
          <a:xfrm>
            <a:off x="6095999" y="1084030"/>
            <a:ext cx="2297371" cy="523220"/>
          </a:xfrm>
          <a:prstGeom prst="rect">
            <a:avLst/>
          </a:prstGeom>
          <a:noFill/>
        </p:spPr>
        <p:txBody>
          <a:bodyPr wrap="square" rtlCol="0">
            <a:spAutoFit/>
          </a:bodyPr>
          <a:lstStyle/>
          <a:p>
            <a:pPr algn="ctr"/>
            <a:r>
              <a:rPr lang="fr-FR" sz="2800" dirty="0">
                <a:solidFill>
                  <a:srgbClr val="002060"/>
                </a:solidFill>
              </a:rPr>
              <a:t>17 816 Mds$</a:t>
            </a:r>
          </a:p>
        </p:txBody>
      </p:sp>
      <p:sp>
        <p:nvSpPr>
          <p:cNvPr id="9" name="ZoneTexte 8">
            <a:extLst>
              <a:ext uri="{FF2B5EF4-FFF2-40B4-BE49-F238E27FC236}">
                <a16:creationId xmlns:a16="http://schemas.microsoft.com/office/drawing/2014/main" id="{EEC3F20C-AEDE-4230-B980-4AE65A4987E7}"/>
              </a:ext>
            </a:extLst>
          </p:cNvPr>
          <p:cNvSpPr txBox="1"/>
          <p:nvPr/>
        </p:nvSpPr>
        <p:spPr>
          <a:xfrm>
            <a:off x="6624708" y="5442901"/>
            <a:ext cx="1214650" cy="400110"/>
          </a:xfrm>
          <a:prstGeom prst="rect">
            <a:avLst/>
          </a:prstGeom>
          <a:noFill/>
        </p:spPr>
        <p:txBody>
          <a:bodyPr wrap="square" rtlCol="0">
            <a:spAutoFit/>
          </a:bodyPr>
          <a:lstStyle/>
          <a:p>
            <a:r>
              <a:rPr lang="fr-FR" sz="2000" b="1" dirty="0"/>
              <a:t>2011</a:t>
            </a:r>
          </a:p>
        </p:txBody>
      </p:sp>
      <p:pic>
        <p:nvPicPr>
          <p:cNvPr id="12" name="Image 11">
            <a:extLst>
              <a:ext uri="{FF2B5EF4-FFF2-40B4-BE49-F238E27FC236}">
                <a16:creationId xmlns:a16="http://schemas.microsoft.com/office/drawing/2014/main" id="{F4AD7607-075C-4A3B-B0B5-74465A87865A}"/>
              </a:ext>
            </a:extLst>
          </p:cNvPr>
          <p:cNvPicPr>
            <a:picLocks noChangeAspect="1"/>
          </p:cNvPicPr>
          <p:nvPr/>
        </p:nvPicPr>
        <p:blipFill>
          <a:blip r:embed="rId3"/>
          <a:stretch>
            <a:fillRect/>
          </a:stretch>
        </p:blipFill>
        <p:spPr>
          <a:xfrm>
            <a:off x="2338458" y="1449038"/>
            <a:ext cx="4286250" cy="4286250"/>
          </a:xfrm>
          <a:prstGeom prst="rect">
            <a:avLst/>
          </a:prstGeom>
        </p:spPr>
      </p:pic>
      <p:cxnSp>
        <p:nvCxnSpPr>
          <p:cNvPr id="14" name="Connecteur droit 13">
            <a:extLst>
              <a:ext uri="{FF2B5EF4-FFF2-40B4-BE49-F238E27FC236}">
                <a16:creationId xmlns:a16="http://schemas.microsoft.com/office/drawing/2014/main" id="{4E835F1E-AD36-40D8-BE63-7B2D38755AE8}"/>
              </a:ext>
            </a:extLst>
          </p:cNvPr>
          <p:cNvCxnSpPr>
            <a:cxnSpLocks/>
          </p:cNvCxnSpPr>
          <p:nvPr/>
        </p:nvCxnSpPr>
        <p:spPr>
          <a:xfrm>
            <a:off x="6916641" y="1665027"/>
            <a:ext cx="0" cy="3777874"/>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9F60B39-AE13-4F51-B261-C4F9EDBED979}"/>
              </a:ext>
            </a:extLst>
          </p:cNvPr>
          <p:cNvCxnSpPr>
            <a:cxnSpLocks/>
          </p:cNvCxnSpPr>
          <p:nvPr/>
        </p:nvCxnSpPr>
        <p:spPr>
          <a:xfrm>
            <a:off x="1796444" y="4951487"/>
            <a:ext cx="0" cy="523220"/>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Rectangle : coins arrondis 17">
            <a:extLst>
              <a:ext uri="{FF2B5EF4-FFF2-40B4-BE49-F238E27FC236}">
                <a16:creationId xmlns:a16="http://schemas.microsoft.com/office/drawing/2014/main" id="{B9670640-A1A8-4665-925D-D5B48FD1709F}"/>
              </a:ext>
            </a:extLst>
          </p:cNvPr>
          <p:cNvSpPr/>
          <p:nvPr/>
        </p:nvSpPr>
        <p:spPr>
          <a:xfrm>
            <a:off x="7760391" y="3458116"/>
            <a:ext cx="3603009" cy="136477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Près de 130 000 entreprises françaises sont exportatrices </a:t>
            </a:r>
            <a:r>
              <a:rPr lang="fr-FR" sz="1200" dirty="0">
                <a:solidFill>
                  <a:schemeClr val="tx1"/>
                </a:solidFill>
              </a:rPr>
              <a:t>(1)</a:t>
            </a:r>
          </a:p>
        </p:txBody>
      </p:sp>
      <p:sp>
        <p:nvSpPr>
          <p:cNvPr id="19" name="Rectangle : coins arrondis 18">
            <a:extLst>
              <a:ext uri="{FF2B5EF4-FFF2-40B4-BE49-F238E27FC236}">
                <a16:creationId xmlns:a16="http://schemas.microsoft.com/office/drawing/2014/main" id="{118995D9-1AED-40B3-BE5D-B5A8E81A9B58}"/>
              </a:ext>
            </a:extLst>
          </p:cNvPr>
          <p:cNvSpPr/>
          <p:nvPr/>
        </p:nvSpPr>
        <p:spPr>
          <a:xfrm>
            <a:off x="8199388" y="2349375"/>
            <a:ext cx="3603009" cy="1364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La France est le 5</a:t>
            </a:r>
            <a:r>
              <a:rPr lang="fr-FR" sz="2000" baseline="30000" dirty="0"/>
              <a:t>ème</a:t>
            </a:r>
            <a:r>
              <a:rPr lang="fr-FR" sz="2000" dirty="0"/>
              <a:t> exportateur mondial de biens et services </a:t>
            </a:r>
            <a:r>
              <a:rPr lang="fr-FR" sz="1400" dirty="0"/>
              <a:t>(1)</a:t>
            </a:r>
            <a:endParaRPr lang="fr-FR" sz="2000" dirty="0"/>
          </a:p>
        </p:txBody>
      </p:sp>
      <p:sp>
        <p:nvSpPr>
          <p:cNvPr id="25" name="ZoneTexte 24">
            <a:extLst>
              <a:ext uri="{FF2B5EF4-FFF2-40B4-BE49-F238E27FC236}">
                <a16:creationId xmlns:a16="http://schemas.microsoft.com/office/drawing/2014/main" id="{D4891375-CBF6-4E8C-B699-9022753B922F}"/>
              </a:ext>
            </a:extLst>
          </p:cNvPr>
          <p:cNvSpPr txBox="1"/>
          <p:nvPr/>
        </p:nvSpPr>
        <p:spPr>
          <a:xfrm>
            <a:off x="7839358" y="5504456"/>
            <a:ext cx="3788535" cy="461665"/>
          </a:xfrm>
          <a:prstGeom prst="rect">
            <a:avLst/>
          </a:prstGeom>
          <a:noFill/>
        </p:spPr>
        <p:txBody>
          <a:bodyPr wrap="square" rtlCol="0">
            <a:spAutoFit/>
          </a:bodyPr>
          <a:lstStyle/>
          <a:p>
            <a:r>
              <a:rPr lang="fr-FR" sz="1200" i="1" dirty="0"/>
              <a:t>(1) Source : Rapport annuel du commerce extérieur de la France. Février 2020 (données 2019)</a:t>
            </a:r>
          </a:p>
        </p:txBody>
      </p:sp>
      <p:sp>
        <p:nvSpPr>
          <p:cNvPr id="10" name="ZoneTexte 9">
            <a:extLst>
              <a:ext uri="{FF2B5EF4-FFF2-40B4-BE49-F238E27FC236}">
                <a16:creationId xmlns:a16="http://schemas.microsoft.com/office/drawing/2014/main" id="{A7C4FF10-44B4-42DE-BF9D-83A419741158}"/>
              </a:ext>
            </a:extLst>
          </p:cNvPr>
          <p:cNvSpPr txBox="1"/>
          <p:nvPr/>
        </p:nvSpPr>
        <p:spPr>
          <a:xfrm>
            <a:off x="808941" y="1614379"/>
            <a:ext cx="4466732" cy="1261884"/>
          </a:xfrm>
          <a:prstGeom prst="rect">
            <a:avLst/>
          </a:prstGeom>
          <a:noFill/>
        </p:spPr>
        <p:txBody>
          <a:bodyPr wrap="square" rtlCol="0">
            <a:spAutoFit/>
          </a:bodyPr>
          <a:lstStyle/>
          <a:p>
            <a:r>
              <a:rPr lang="fr-FR" sz="3200" dirty="0">
                <a:solidFill>
                  <a:schemeClr val="bg1">
                    <a:lumMod val="50000"/>
                  </a:schemeClr>
                </a:solidFill>
              </a:rPr>
              <a:t>Exportations mondiales de marchandises</a:t>
            </a:r>
          </a:p>
          <a:p>
            <a:r>
              <a:rPr lang="fr-FR" sz="1200" i="1" dirty="0">
                <a:solidFill>
                  <a:schemeClr val="bg1">
                    <a:lumMod val="50000"/>
                  </a:schemeClr>
                </a:solidFill>
              </a:rPr>
              <a:t>Source : OMC, 2018 </a:t>
            </a:r>
          </a:p>
        </p:txBody>
      </p:sp>
      <p:sp>
        <p:nvSpPr>
          <p:cNvPr id="16" name="Titre 1">
            <a:extLst>
              <a:ext uri="{FF2B5EF4-FFF2-40B4-BE49-F238E27FC236}">
                <a16:creationId xmlns:a16="http://schemas.microsoft.com/office/drawing/2014/main" id="{3253F778-7102-4FCA-894A-49AA02C7AD05}"/>
              </a:ext>
            </a:extLst>
          </p:cNvPr>
          <p:cNvSpPr txBox="1">
            <a:spLocks/>
          </p:cNvSpPr>
          <p:nvPr/>
        </p:nvSpPr>
        <p:spPr>
          <a:xfrm>
            <a:off x="764835" y="341905"/>
            <a:ext cx="11037561" cy="11547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solidFill>
              </a:rPr>
              <a:t>Quelques chiffres…</a:t>
            </a:r>
          </a:p>
        </p:txBody>
      </p:sp>
    </p:spTree>
    <p:extLst>
      <p:ext uri="{BB962C8B-B14F-4D97-AF65-F5344CB8AC3E}">
        <p14:creationId xmlns:p14="http://schemas.microsoft.com/office/powerpoint/2010/main" val="157559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5BF3A4F-BBFC-4574-B4E2-2EBB95628FE6}"/>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8" name="Rectangle : coins arrondis 7">
            <a:extLst>
              <a:ext uri="{FF2B5EF4-FFF2-40B4-BE49-F238E27FC236}">
                <a16:creationId xmlns:a16="http://schemas.microsoft.com/office/drawing/2014/main" id="{24469E09-557A-471E-AE63-02CB4609307F}"/>
              </a:ext>
            </a:extLst>
          </p:cNvPr>
          <p:cNvSpPr/>
          <p:nvPr/>
        </p:nvSpPr>
        <p:spPr>
          <a:xfrm>
            <a:off x="662717" y="1893205"/>
            <a:ext cx="3327777" cy="11773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Montant des exportations de biens : 508 Md€</a:t>
            </a:r>
          </a:p>
        </p:txBody>
      </p:sp>
      <p:graphicFrame>
        <p:nvGraphicFramePr>
          <p:cNvPr id="10" name="Tableau 10">
            <a:extLst>
              <a:ext uri="{FF2B5EF4-FFF2-40B4-BE49-F238E27FC236}">
                <a16:creationId xmlns:a16="http://schemas.microsoft.com/office/drawing/2014/main" id="{791C1B1A-8C20-43ED-BDE8-18BE52A41A8E}"/>
              </a:ext>
            </a:extLst>
          </p:cNvPr>
          <p:cNvGraphicFramePr>
            <a:graphicFrameLocks noGrp="1"/>
          </p:cNvGraphicFramePr>
          <p:nvPr>
            <p:extLst>
              <p:ext uri="{D42A27DB-BD31-4B8C-83A1-F6EECF244321}">
                <p14:modId xmlns:p14="http://schemas.microsoft.com/office/powerpoint/2010/main" val="2735502664"/>
              </p:ext>
            </p:extLst>
          </p:nvPr>
        </p:nvGraphicFramePr>
        <p:xfrm>
          <a:off x="3555558" y="4335772"/>
          <a:ext cx="5080882" cy="1879600"/>
        </p:xfrm>
        <a:graphic>
          <a:graphicData uri="http://schemas.openxmlformats.org/drawingml/2006/table">
            <a:tbl>
              <a:tblPr firstRow="1" bandRow="1">
                <a:tableStyleId>{F5AB1C69-6EDB-4FF4-983F-18BD219EF322}</a:tableStyleId>
              </a:tblPr>
              <a:tblGrid>
                <a:gridCol w="2540441">
                  <a:extLst>
                    <a:ext uri="{9D8B030D-6E8A-4147-A177-3AD203B41FA5}">
                      <a16:colId xmlns:a16="http://schemas.microsoft.com/office/drawing/2014/main" val="2858404644"/>
                    </a:ext>
                  </a:extLst>
                </a:gridCol>
                <a:gridCol w="2540441">
                  <a:extLst>
                    <a:ext uri="{9D8B030D-6E8A-4147-A177-3AD203B41FA5}">
                      <a16:colId xmlns:a16="http://schemas.microsoft.com/office/drawing/2014/main" val="529939934"/>
                    </a:ext>
                  </a:extLst>
                </a:gridCol>
              </a:tblGrid>
              <a:tr h="370840">
                <a:tc>
                  <a:txBody>
                    <a:bodyPr/>
                    <a:lstStyle/>
                    <a:p>
                      <a:pPr algn="ctr"/>
                      <a:r>
                        <a:rPr lang="fr-FR" b="0" dirty="0"/>
                        <a:t>Principaux clients </a:t>
                      </a:r>
                    </a:p>
                  </a:txBody>
                  <a:tcPr/>
                </a:tc>
                <a:tc>
                  <a:txBody>
                    <a:bodyPr/>
                    <a:lstStyle/>
                    <a:p>
                      <a:pPr algn="ctr"/>
                      <a:r>
                        <a:rPr lang="fr-FR" sz="2000" b="0" dirty="0"/>
                        <a:t>Principaux</a:t>
                      </a:r>
                      <a:r>
                        <a:rPr lang="fr-FR" b="0" dirty="0"/>
                        <a:t> fournisseurs</a:t>
                      </a:r>
                    </a:p>
                  </a:txBody>
                  <a:tcPr/>
                </a:tc>
                <a:extLst>
                  <a:ext uri="{0D108BD9-81ED-4DB2-BD59-A6C34878D82A}">
                    <a16:rowId xmlns:a16="http://schemas.microsoft.com/office/drawing/2014/main" val="2987312892"/>
                  </a:ext>
                </a:extLst>
              </a:tr>
              <a:tr h="370840">
                <a:tc>
                  <a:txBody>
                    <a:bodyPr/>
                    <a:lstStyle/>
                    <a:p>
                      <a:r>
                        <a:rPr lang="fr-FR" dirty="0"/>
                        <a:t>Allemagne : 70 Md€</a:t>
                      </a:r>
                    </a:p>
                  </a:txBody>
                  <a:tcPr/>
                </a:tc>
                <a:tc>
                  <a:txBody>
                    <a:bodyPr/>
                    <a:lstStyle/>
                    <a:p>
                      <a:r>
                        <a:rPr lang="fr-FR" dirty="0"/>
                        <a:t>Allemagne : 85 Md€</a:t>
                      </a:r>
                    </a:p>
                  </a:txBody>
                  <a:tcPr/>
                </a:tc>
                <a:extLst>
                  <a:ext uri="{0D108BD9-81ED-4DB2-BD59-A6C34878D82A}">
                    <a16:rowId xmlns:a16="http://schemas.microsoft.com/office/drawing/2014/main" val="4112635577"/>
                  </a:ext>
                </a:extLst>
              </a:tr>
              <a:tr h="370840">
                <a:tc>
                  <a:txBody>
                    <a:bodyPr/>
                    <a:lstStyle/>
                    <a:p>
                      <a:r>
                        <a:rPr lang="fr-FR" dirty="0"/>
                        <a:t>Etats-Unis : 42 Md€</a:t>
                      </a:r>
                    </a:p>
                  </a:txBody>
                  <a:tcPr/>
                </a:tc>
                <a:tc>
                  <a:txBody>
                    <a:bodyPr/>
                    <a:lstStyle/>
                    <a:p>
                      <a:r>
                        <a:rPr lang="fr-FR" dirty="0"/>
                        <a:t>Chine : 54 Md€</a:t>
                      </a:r>
                    </a:p>
                  </a:txBody>
                  <a:tcPr/>
                </a:tc>
                <a:extLst>
                  <a:ext uri="{0D108BD9-81ED-4DB2-BD59-A6C34878D82A}">
                    <a16:rowId xmlns:a16="http://schemas.microsoft.com/office/drawing/2014/main" val="1835801822"/>
                  </a:ext>
                </a:extLst>
              </a:tr>
              <a:tr h="370840">
                <a:tc>
                  <a:txBody>
                    <a:bodyPr/>
                    <a:lstStyle/>
                    <a:p>
                      <a:r>
                        <a:rPr lang="fr-FR" dirty="0"/>
                        <a:t>Italie : 38 Md€</a:t>
                      </a:r>
                    </a:p>
                  </a:txBody>
                  <a:tcPr/>
                </a:tc>
                <a:tc>
                  <a:txBody>
                    <a:bodyPr/>
                    <a:lstStyle/>
                    <a:p>
                      <a:r>
                        <a:rPr lang="fr-FR" dirty="0"/>
                        <a:t>Italie : 44 Md€</a:t>
                      </a:r>
                    </a:p>
                  </a:txBody>
                  <a:tcPr/>
                </a:tc>
                <a:extLst>
                  <a:ext uri="{0D108BD9-81ED-4DB2-BD59-A6C34878D82A}">
                    <a16:rowId xmlns:a16="http://schemas.microsoft.com/office/drawing/2014/main" val="1862077152"/>
                  </a:ext>
                </a:extLst>
              </a:tr>
              <a:tr h="370840">
                <a:tc>
                  <a:txBody>
                    <a:bodyPr/>
                    <a:lstStyle/>
                    <a:p>
                      <a:r>
                        <a:rPr lang="fr-FR" dirty="0"/>
                        <a:t>Espagne : 37 Md€</a:t>
                      </a:r>
                    </a:p>
                  </a:txBody>
                  <a:tcPr/>
                </a:tc>
                <a:tc>
                  <a:txBody>
                    <a:bodyPr/>
                    <a:lstStyle/>
                    <a:p>
                      <a:r>
                        <a:rPr lang="fr-FR" dirty="0"/>
                        <a:t>Etats-Unis : 39 Md€</a:t>
                      </a:r>
                    </a:p>
                  </a:txBody>
                  <a:tcPr/>
                </a:tc>
                <a:extLst>
                  <a:ext uri="{0D108BD9-81ED-4DB2-BD59-A6C34878D82A}">
                    <a16:rowId xmlns:a16="http://schemas.microsoft.com/office/drawing/2014/main" val="199527866"/>
                  </a:ext>
                </a:extLst>
              </a:tr>
            </a:tbl>
          </a:graphicData>
        </a:graphic>
      </p:graphicFrame>
      <p:sp>
        <p:nvSpPr>
          <p:cNvPr id="11" name="ZoneTexte 10">
            <a:extLst>
              <a:ext uri="{FF2B5EF4-FFF2-40B4-BE49-F238E27FC236}">
                <a16:creationId xmlns:a16="http://schemas.microsoft.com/office/drawing/2014/main" id="{561D0423-C256-4E6F-8590-4BDACE0E1AAA}"/>
              </a:ext>
            </a:extLst>
          </p:cNvPr>
          <p:cNvSpPr txBox="1"/>
          <p:nvPr/>
        </p:nvSpPr>
        <p:spPr>
          <a:xfrm>
            <a:off x="549323" y="343873"/>
            <a:ext cx="10925174" cy="769441"/>
          </a:xfrm>
          <a:prstGeom prst="rect">
            <a:avLst/>
          </a:prstGeom>
          <a:noFill/>
        </p:spPr>
        <p:txBody>
          <a:bodyPr wrap="square" rtlCol="0">
            <a:spAutoFit/>
          </a:bodyPr>
          <a:lstStyle/>
          <a:p>
            <a:r>
              <a:rPr lang="fr-FR" sz="4400" dirty="0">
                <a:solidFill>
                  <a:schemeClr val="accent1"/>
                </a:solidFill>
                <a:latin typeface="+mj-lt"/>
              </a:rPr>
              <a:t>Le commerce extérieur de la France en 2019 </a:t>
            </a:r>
          </a:p>
        </p:txBody>
      </p:sp>
      <p:sp>
        <p:nvSpPr>
          <p:cNvPr id="12" name="ZoneTexte 11">
            <a:extLst>
              <a:ext uri="{FF2B5EF4-FFF2-40B4-BE49-F238E27FC236}">
                <a16:creationId xmlns:a16="http://schemas.microsoft.com/office/drawing/2014/main" id="{655239BA-CAE9-48C0-82C6-7B53BD0C93E2}"/>
              </a:ext>
            </a:extLst>
          </p:cNvPr>
          <p:cNvSpPr txBox="1"/>
          <p:nvPr/>
        </p:nvSpPr>
        <p:spPr>
          <a:xfrm>
            <a:off x="549323" y="1087761"/>
            <a:ext cx="9651099" cy="276999"/>
          </a:xfrm>
          <a:prstGeom prst="rect">
            <a:avLst/>
          </a:prstGeom>
          <a:noFill/>
        </p:spPr>
        <p:txBody>
          <a:bodyPr wrap="square" rtlCol="0">
            <a:spAutoFit/>
          </a:bodyPr>
          <a:lstStyle/>
          <a:p>
            <a:r>
              <a:rPr lang="fr-FR" sz="1200" i="1" dirty="0"/>
              <a:t>Source : Rapport annuel du commerce extérieur de la France. Février 2020</a:t>
            </a:r>
          </a:p>
        </p:txBody>
      </p:sp>
      <p:sp>
        <p:nvSpPr>
          <p:cNvPr id="13" name="Rectangle : coins arrondis 12">
            <a:extLst>
              <a:ext uri="{FF2B5EF4-FFF2-40B4-BE49-F238E27FC236}">
                <a16:creationId xmlns:a16="http://schemas.microsoft.com/office/drawing/2014/main" id="{1F436B55-FB44-4F17-8662-2E482A57560C}"/>
              </a:ext>
            </a:extLst>
          </p:cNvPr>
          <p:cNvSpPr/>
          <p:nvPr/>
        </p:nvSpPr>
        <p:spPr>
          <a:xfrm>
            <a:off x="6545743" y="1856141"/>
            <a:ext cx="3538813" cy="11773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Montant des exportations de services : 251 Md€</a:t>
            </a:r>
          </a:p>
        </p:txBody>
      </p:sp>
      <p:sp>
        <p:nvSpPr>
          <p:cNvPr id="14" name="Rectangle : coins arrondis 13">
            <a:extLst>
              <a:ext uri="{FF2B5EF4-FFF2-40B4-BE49-F238E27FC236}">
                <a16:creationId xmlns:a16="http://schemas.microsoft.com/office/drawing/2014/main" id="{11AB8BF2-A65E-4768-BF70-E3716DF5D1B4}"/>
              </a:ext>
            </a:extLst>
          </p:cNvPr>
          <p:cNvSpPr/>
          <p:nvPr/>
        </p:nvSpPr>
        <p:spPr>
          <a:xfrm>
            <a:off x="2438379" y="2812759"/>
            <a:ext cx="3538812" cy="1177358"/>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Montant des importations de biens : 567 Md€</a:t>
            </a:r>
          </a:p>
        </p:txBody>
      </p:sp>
      <p:sp>
        <p:nvSpPr>
          <p:cNvPr id="15" name="Rectangle : coins arrondis 14">
            <a:extLst>
              <a:ext uri="{FF2B5EF4-FFF2-40B4-BE49-F238E27FC236}">
                <a16:creationId xmlns:a16="http://schemas.microsoft.com/office/drawing/2014/main" id="{37975A58-0EB0-49FD-A9AC-F865F4EFBDB1}"/>
              </a:ext>
            </a:extLst>
          </p:cNvPr>
          <p:cNvSpPr/>
          <p:nvPr/>
        </p:nvSpPr>
        <p:spPr>
          <a:xfrm>
            <a:off x="8518611" y="2786543"/>
            <a:ext cx="3327777" cy="1284913"/>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Montant des importations de services : 229 Md€</a:t>
            </a:r>
          </a:p>
        </p:txBody>
      </p:sp>
      <p:grpSp>
        <p:nvGrpSpPr>
          <p:cNvPr id="16" name="Groupe 15">
            <a:extLst>
              <a:ext uri="{FF2B5EF4-FFF2-40B4-BE49-F238E27FC236}">
                <a16:creationId xmlns:a16="http://schemas.microsoft.com/office/drawing/2014/main" id="{CE84409E-6608-4EA4-B550-BA6C0FB4C570}"/>
              </a:ext>
            </a:extLst>
          </p:cNvPr>
          <p:cNvGrpSpPr/>
          <p:nvPr/>
        </p:nvGrpSpPr>
        <p:grpSpPr>
          <a:xfrm>
            <a:off x="4286884" y="1669568"/>
            <a:ext cx="1017659" cy="1458392"/>
            <a:chOff x="10149291" y="1558268"/>
            <a:chExt cx="1017659" cy="1458392"/>
          </a:xfrm>
        </p:grpSpPr>
        <p:pic>
          <p:nvPicPr>
            <p:cNvPr id="17" name="Image 16">
              <a:extLst>
                <a:ext uri="{FF2B5EF4-FFF2-40B4-BE49-F238E27FC236}">
                  <a16:creationId xmlns:a16="http://schemas.microsoft.com/office/drawing/2014/main" id="{2EA0FF10-B80D-437E-B9C7-91476C0A5C7B}"/>
                </a:ext>
              </a:extLst>
            </p:cNvPr>
            <p:cNvPicPr>
              <a:picLocks noChangeAspect="1"/>
            </p:cNvPicPr>
            <p:nvPr/>
          </p:nvPicPr>
          <p:blipFill>
            <a:blip r:embed="rId3"/>
            <a:stretch>
              <a:fillRect/>
            </a:stretch>
          </p:blipFill>
          <p:spPr>
            <a:xfrm>
              <a:off x="10149291" y="1558268"/>
              <a:ext cx="1017659" cy="1017659"/>
            </a:xfrm>
            <a:prstGeom prst="rect">
              <a:avLst/>
            </a:prstGeom>
          </p:spPr>
        </p:pic>
        <p:sp>
          <p:nvSpPr>
            <p:cNvPr id="18" name="ZoneTexte 17">
              <a:extLst>
                <a:ext uri="{FF2B5EF4-FFF2-40B4-BE49-F238E27FC236}">
                  <a16:creationId xmlns:a16="http://schemas.microsoft.com/office/drawing/2014/main" id="{461D4965-4717-4CAE-BF03-FBBE390A1B32}"/>
                </a:ext>
              </a:extLst>
            </p:cNvPr>
            <p:cNvSpPr txBox="1"/>
            <p:nvPr/>
          </p:nvSpPr>
          <p:spPr>
            <a:xfrm>
              <a:off x="10323355" y="2678106"/>
              <a:ext cx="791570" cy="338554"/>
            </a:xfrm>
            <a:prstGeom prst="rect">
              <a:avLst/>
            </a:prstGeom>
            <a:noFill/>
          </p:spPr>
          <p:txBody>
            <a:bodyPr wrap="square" rtlCol="0">
              <a:spAutoFit/>
            </a:bodyPr>
            <a:lstStyle/>
            <a:p>
              <a:pPr algn="ctr"/>
              <a:r>
                <a:rPr lang="fr-FR" sz="1600" b="1" dirty="0"/>
                <a:t>Biens</a:t>
              </a:r>
            </a:p>
          </p:txBody>
        </p:sp>
      </p:grpSp>
      <p:pic>
        <p:nvPicPr>
          <p:cNvPr id="19" name="Image 18">
            <a:extLst>
              <a:ext uri="{FF2B5EF4-FFF2-40B4-BE49-F238E27FC236}">
                <a16:creationId xmlns:a16="http://schemas.microsoft.com/office/drawing/2014/main" id="{1C15C877-0C8F-4AC5-9072-3BC26B32F671}"/>
              </a:ext>
            </a:extLst>
          </p:cNvPr>
          <p:cNvPicPr>
            <a:picLocks noChangeAspect="1"/>
          </p:cNvPicPr>
          <p:nvPr/>
        </p:nvPicPr>
        <p:blipFill>
          <a:blip r:embed="rId4"/>
          <a:stretch>
            <a:fillRect/>
          </a:stretch>
        </p:blipFill>
        <p:spPr>
          <a:xfrm>
            <a:off x="10200422" y="1868034"/>
            <a:ext cx="1274075" cy="1274075"/>
          </a:xfrm>
          <a:prstGeom prst="rect">
            <a:avLst/>
          </a:prstGeom>
        </p:spPr>
      </p:pic>
    </p:spTree>
    <p:extLst>
      <p:ext uri="{BB962C8B-B14F-4D97-AF65-F5344CB8AC3E}">
        <p14:creationId xmlns:p14="http://schemas.microsoft.com/office/powerpoint/2010/main" val="191079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7" name="Titre 1">
            <a:extLst>
              <a:ext uri="{FF2B5EF4-FFF2-40B4-BE49-F238E27FC236}">
                <a16:creationId xmlns:a16="http://schemas.microsoft.com/office/drawing/2014/main" id="{2DC0BED9-C844-4AB7-92D3-AFBA565908B4}"/>
              </a:ext>
            </a:extLst>
          </p:cNvPr>
          <p:cNvSpPr txBox="1">
            <a:spLocks/>
          </p:cNvSpPr>
          <p:nvPr/>
        </p:nvSpPr>
        <p:spPr>
          <a:xfrm>
            <a:off x="516157" y="55741"/>
            <a:ext cx="113506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solidFill>
              </a:rPr>
              <a:t>Les marchés sur lesquels l’entreprise noue des relations  </a:t>
            </a:r>
          </a:p>
        </p:txBody>
      </p:sp>
      <p:sp>
        <p:nvSpPr>
          <p:cNvPr id="8" name="Ellipse 7">
            <a:extLst>
              <a:ext uri="{FF2B5EF4-FFF2-40B4-BE49-F238E27FC236}">
                <a16:creationId xmlns:a16="http://schemas.microsoft.com/office/drawing/2014/main" id="{9257F4D5-703E-4BE1-8700-5631D34534E8}"/>
              </a:ext>
            </a:extLst>
          </p:cNvPr>
          <p:cNvSpPr/>
          <p:nvPr/>
        </p:nvSpPr>
        <p:spPr>
          <a:xfrm>
            <a:off x="463113" y="2461974"/>
            <a:ext cx="2306471" cy="21744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Entreprise</a:t>
            </a:r>
          </a:p>
        </p:txBody>
      </p:sp>
      <p:grpSp>
        <p:nvGrpSpPr>
          <p:cNvPr id="5" name="Groupe 4">
            <a:extLst>
              <a:ext uri="{FF2B5EF4-FFF2-40B4-BE49-F238E27FC236}">
                <a16:creationId xmlns:a16="http://schemas.microsoft.com/office/drawing/2014/main" id="{53897574-A9F7-4765-9CFE-5C06800B68BB}"/>
              </a:ext>
            </a:extLst>
          </p:cNvPr>
          <p:cNvGrpSpPr/>
          <p:nvPr/>
        </p:nvGrpSpPr>
        <p:grpSpPr>
          <a:xfrm>
            <a:off x="1615852" y="4636419"/>
            <a:ext cx="6333021" cy="1880609"/>
            <a:chOff x="1615852" y="4636419"/>
            <a:chExt cx="6333021" cy="1880609"/>
          </a:xfrm>
        </p:grpSpPr>
        <p:sp>
          <p:nvSpPr>
            <p:cNvPr id="27" name="Ellipse 26">
              <a:extLst>
                <a:ext uri="{FF2B5EF4-FFF2-40B4-BE49-F238E27FC236}">
                  <a16:creationId xmlns:a16="http://schemas.microsoft.com/office/drawing/2014/main" id="{1B6D5449-C68B-4C7B-AC55-D7DD2C5DDBD6}"/>
                </a:ext>
              </a:extLst>
            </p:cNvPr>
            <p:cNvSpPr/>
            <p:nvPr/>
          </p:nvSpPr>
          <p:spPr>
            <a:xfrm>
              <a:off x="6079129" y="4773389"/>
              <a:ext cx="1869744" cy="17436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Marché financier</a:t>
              </a:r>
            </a:p>
          </p:txBody>
        </p:sp>
        <p:cxnSp>
          <p:nvCxnSpPr>
            <p:cNvPr id="29" name="Connecteur droit 28">
              <a:extLst>
                <a:ext uri="{FF2B5EF4-FFF2-40B4-BE49-F238E27FC236}">
                  <a16:creationId xmlns:a16="http://schemas.microsoft.com/office/drawing/2014/main" id="{64AD3482-A4B3-46F5-B46F-A13AB42C72F3}"/>
                </a:ext>
              </a:extLst>
            </p:cNvPr>
            <p:cNvCxnSpPr>
              <a:cxnSpLocks/>
              <a:stCxn id="8" idx="4"/>
            </p:cNvCxnSpPr>
            <p:nvPr/>
          </p:nvCxnSpPr>
          <p:spPr>
            <a:xfrm flipH="1">
              <a:off x="1615853" y="4636419"/>
              <a:ext cx="496" cy="81101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9014DC6-DE85-4D9A-B90C-6DC686F33362}"/>
                </a:ext>
              </a:extLst>
            </p:cNvPr>
            <p:cNvCxnSpPr>
              <a:cxnSpLocks/>
            </p:cNvCxnSpPr>
            <p:nvPr/>
          </p:nvCxnSpPr>
          <p:spPr>
            <a:xfrm>
              <a:off x="1615852" y="5447437"/>
              <a:ext cx="448014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 name="Groupe 1">
            <a:extLst>
              <a:ext uri="{FF2B5EF4-FFF2-40B4-BE49-F238E27FC236}">
                <a16:creationId xmlns:a16="http://schemas.microsoft.com/office/drawing/2014/main" id="{16B9FD90-E6DE-4A80-9953-53EC6C97FFEF}"/>
              </a:ext>
            </a:extLst>
          </p:cNvPr>
          <p:cNvGrpSpPr/>
          <p:nvPr/>
        </p:nvGrpSpPr>
        <p:grpSpPr>
          <a:xfrm>
            <a:off x="1615852" y="1012171"/>
            <a:ext cx="6333021" cy="1743639"/>
            <a:chOff x="1615852" y="1012171"/>
            <a:chExt cx="6333021" cy="1743639"/>
          </a:xfrm>
        </p:grpSpPr>
        <p:sp>
          <p:nvSpPr>
            <p:cNvPr id="9" name="Ellipse 8">
              <a:extLst>
                <a:ext uri="{FF2B5EF4-FFF2-40B4-BE49-F238E27FC236}">
                  <a16:creationId xmlns:a16="http://schemas.microsoft.com/office/drawing/2014/main" id="{B4156204-6F04-41AC-A5DA-D58B2AF1C8A7}"/>
                </a:ext>
              </a:extLst>
            </p:cNvPr>
            <p:cNvSpPr/>
            <p:nvPr/>
          </p:nvSpPr>
          <p:spPr>
            <a:xfrm>
              <a:off x="6079129" y="1012171"/>
              <a:ext cx="1869744" cy="174363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Marché des biens et services</a:t>
              </a:r>
            </a:p>
          </p:txBody>
        </p:sp>
        <p:cxnSp>
          <p:nvCxnSpPr>
            <p:cNvPr id="42" name="Connecteur droit 41">
              <a:extLst>
                <a:ext uri="{FF2B5EF4-FFF2-40B4-BE49-F238E27FC236}">
                  <a16:creationId xmlns:a16="http://schemas.microsoft.com/office/drawing/2014/main" id="{16200E98-74BB-4108-AA0E-A7D569D6F52C}"/>
                </a:ext>
              </a:extLst>
            </p:cNvPr>
            <p:cNvCxnSpPr>
              <a:cxnSpLocks/>
              <a:stCxn id="8" idx="0"/>
            </p:cNvCxnSpPr>
            <p:nvPr/>
          </p:nvCxnSpPr>
          <p:spPr>
            <a:xfrm flipH="1" flipV="1">
              <a:off x="1615852" y="1421148"/>
              <a:ext cx="497" cy="10408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D2C32027-3ECA-4EEA-B6D5-41EEA7F40F4E}"/>
                </a:ext>
              </a:extLst>
            </p:cNvPr>
            <p:cNvCxnSpPr>
              <a:cxnSpLocks/>
            </p:cNvCxnSpPr>
            <p:nvPr/>
          </p:nvCxnSpPr>
          <p:spPr>
            <a:xfrm flipV="1">
              <a:off x="1615852" y="1399347"/>
              <a:ext cx="4678769" cy="2165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Groupe 3">
            <a:extLst>
              <a:ext uri="{FF2B5EF4-FFF2-40B4-BE49-F238E27FC236}">
                <a16:creationId xmlns:a16="http://schemas.microsoft.com/office/drawing/2014/main" id="{55F61770-BFCB-416F-BE49-D4DA12504CB9}"/>
              </a:ext>
            </a:extLst>
          </p:cNvPr>
          <p:cNvGrpSpPr/>
          <p:nvPr/>
        </p:nvGrpSpPr>
        <p:grpSpPr>
          <a:xfrm>
            <a:off x="2769584" y="2892780"/>
            <a:ext cx="5179289" cy="1743639"/>
            <a:chOff x="2769584" y="2892780"/>
            <a:chExt cx="5179289" cy="1743639"/>
          </a:xfrm>
        </p:grpSpPr>
        <p:sp>
          <p:nvSpPr>
            <p:cNvPr id="18" name="Ellipse 17">
              <a:extLst>
                <a:ext uri="{FF2B5EF4-FFF2-40B4-BE49-F238E27FC236}">
                  <a16:creationId xmlns:a16="http://schemas.microsoft.com/office/drawing/2014/main" id="{A3A00AD5-8417-411D-AD59-DEF80677BB9F}"/>
                </a:ext>
              </a:extLst>
            </p:cNvPr>
            <p:cNvSpPr/>
            <p:nvPr/>
          </p:nvSpPr>
          <p:spPr>
            <a:xfrm>
              <a:off x="6079129" y="2892780"/>
              <a:ext cx="1869744" cy="174363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Marché du travail</a:t>
              </a:r>
            </a:p>
          </p:txBody>
        </p:sp>
        <p:cxnSp>
          <p:nvCxnSpPr>
            <p:cNvPr id="48" name="Connecteur droit 47">
              <a:extLst>
                <a:ext uri="{FF2B5EF4-FFF2-40B4-BE49-F238E27FC236}">
                  <a16:creationId xmlns:a16="http://schemas.microsoft.com/office/drawing/2014/main" id="{7BEC6F57-B27E-4048-BA3E-ADF47624227C}"/>
                </a:ext>
              </a:extLst>
            </p:cNvPr>
            <p:cNvCxnSpPr>
              <a:cxnSpLocks/>
              <a:stCxn id="8" idx="6"/>
            </p:cNvCxnSpPr>
            <p:nvPr/>
          </p:nvCxnSpPr>
          <p:spPr>
            <a:xfrm>
              <a:off x="2769584" y="3549197"/>
              <a:ext cx="3326416"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11" name="Image 10">
            <a:extLst>
              <a:ext uri="{FF2B5EF4-FFF2-40B4-BE49-F238E27FC236}">
                <a16:creationId xmlns:a16="http://schemas.microsoft.com/office/drawing/2014/main" id="{F617558B-879D-4795-9BBA-A450A948DD97}"/>
              </a:ext>
            </a:extLst>
          </p:cNvPr>
          <p:cNvPicPr>
            <a:picLocks noChangeAspect="1"/>
          </p:cNvPicPr>
          <p:nvPr/>
        </p:nvPicPr>
        <p:blipFill rotWithShape="1">
          <a:blip r:embed="rId4"/>
          <a:srcRect l="3672" t="17762" r="3731" b="15564"/>
          <a:stretch/>
        </p:blipFill>
        <p:spPr>
          <a:xfrm>
            <a:off x="3253140" y="3183654"/>
            <a:ext cx="2477373" cy="1092597"/>
          </a:xfrm>
          <a:prstGeom prst="rect">
            <a:avLst/>
          </a:prstGeom>
        </p:spPr>
      </p:pic>
      <p:grpSp>
        <p:nvGrpSpPr>
          <p:cNvPr id="6" name="Groupe 5">
            <a:extLst>
              <a:ext uri="{FF2B5EF4-FFF2-40B4-BE49-F238E27FC236}">
                <a16:creationId xmlns:a16="http://schemas.microsoft.com/office/drawing/2014/main" id="{93D1C6EE-C187-49ED-A7FB-1F74BB0CD1D9}"/>
              </a:ext>
            </a:extLst>
          </p:cNvPr>
          <p:cNvGrpSpPr/>
          <p:nvPr/>
        </p:nvGrpSpPr>
        <p:grpSpPr>
          <a:xfrm>
            <a:off x="2780765" y="1195469"/>
            <a:ext cx="2539506" cy="1729618"/>
            <a:chOff x="2780765" y="1195469"/>
            <a:chExt cx="2539506" cy="1729618"/>
          </a:xfrm>
        </p:grpSpPr>
        <p:grpSp>
          <p:nvGrpSpPr>
            <p:cNvPr id="26" name="Groupe 25">
              <a:extLst>
                <a:ext uri="{FF2B5EF4-FFF2-40B4-BE49-F238E27FC236}">
                  <a16:creationId xmlns:a16="http://schemas.microsoft.com/office/drawing/2014/main" id="{2A103E16-9609-4859-BDBD-BB27110416C1}"/>
                </a:ext>
              </a:extLst>
            </p:cNvPr>
            <p:cNvGrpSpPr/>
            <p:nvPr/>
          </p:nvGrpSpPr>
          <p:grpSpPr>
            <a:xfrm>
              <a:off x="2780765" y="1466695"/>
              <a:ext cx="1104039" cy="1458392"/>
              <a:chOff x="10062911" y="1558268"/>
              <a:chExt cx="1104039" cy="1458392"/>
            </a:xfrm>
          </p:grpSpPr>
          <p:pic>
            <p:nvPicPr>
              <p:cNvPr id="21" name="Image 20">
                <a:extLst>
                  <a:ext uri="{FF2B5EF4-FFF2-40B4-BE49-F238E27FC236}">
                    <a16:creationId xmlns:a16="http://schemas.microsoft.com/office/drawing/2014/main" id="{2121A63B-93C8-4449-A628-292A53229824}"/>
                  </a:ext>
                </a:extLst>
              </p:cNvPr>
              <p:cNvPicPr>
                <a:picLocks noChangeAspect="1"/>
              </p:cNvPicPr>
              <p:nvPr/>
            </p:nvPicPr>
            <p:blipFill>
              <a:blip r:embed="rId5"/>
              <a:stretch>
                <a:fillRect/>
              </a:stretch>
            </p:blipFill>
            <p:spPr>
              <a:xfrm>
                <a:off x="10149291" y="1558268"/>
                <a:ext cx="1017659" cy="1017659"/>
              </a:xfrm>
              <a:prstGeom prst="rect">
                <a:avLst/>
              </a:prstGeom>
            </p:spPr>
          </p:pic>
          <p:sp>
            <p:nvSpPr>
              <p:cNvPr id="25" name="ZoneTexte 24">
                <a:extLst>
                  <a:ext uri="{FF2B5EF4-FFF2-40B4-BE49-F238E27FC236}">
                    <a16:creationId xmlns:a16="http://schemas.microsoft.com/office/drawing/2014/main" id="{FB6D7E2F-2FCC-4C8C-B8B8-E09A63F712E0}"/>
                  </a:ext>
                </a:extLst>
              </p:cNvPr>
              <p:cNvSpPr txBox="1"/>
              <p:nvPr/>
            </p:nvSpPr>
            <p:spPr>
              <a:xfrm>
                <a:off x="10062911" y="2678106"/>
                <a:ext cx="1052014" cy="338554"/>
              </a:xfrm>
              <a:prstGeom prst="rect">
                <a:avLst/>
              </a:prstGeom>
              <a:noFill/>
            </p:spPr>
            <p:txBody>
              <a:bodyPr wrap="square" rtlCol="0">
                <a:spAutoFit/>
              </a:bodyPr>
              <a:lstStyle/>
              <a:p>
                <a:pPr algn="ctr"/>
                <a:r>
                  <a:rPr lang="fr-FR" sz="1600" b="1" dirty="0"/>
                  <a:t>Biens</a:t>
                </a:r>
              </a:p>
            </p:txBody>
          </p:sp>
        </p:grpSp>
        <p:grpSp>
          <p:nvGrpSpPr>
            <p:cNvPr id="3" name="Groupe 2">
              <a:extLst>
                <a:ext uri="{FF2B5EF4-FFF2-40B4-BE49-F238E27FC236}">
                  <a16:creationId xmlns:a16="http://schemas.microsoft.com/office/drawing/2014/main" id="{1EA86EE9-4AFC-4895-B882-B590C5B7131A}"/>
                </a:ext>
              </a:extLst>
            </p:cNvPr>
            <p:cNvGrpSpPr/>
            <p:nvPr/>
          </p:nvGrpSpPr>
          <p:grpSpPr>
            <a:xfrm>
              <a:off x="3982365" y="1195469"/>
              <a:ext cx="1337906" cy="1324518"/>
              <a:chOff x="9797495" y="3087592"/>
              <a:chExt cx="1337906" cy="1324518"/>
            </a:xfrm>
          </p:grpSpPr>
          <p:sp>
            <p:nvSpPr>
              <p:cNvPr id="14" name="ZoneTexte 13">
                <a:extLst>
                  <a:ext uri="{FF2B5EF4-FFF2-40B4-BE49-F238E27FC236}">
                    <a16:creationId xmlns:a16="http://schemas.microsoft.com/office/drawing/2014/main" id="{7FE490C3-1C56-4F84-97EE-B5560B7381BC}"/>
                  </a:ext>
                </a:extLst>
              </p:cNvPr>
              <p:cNvSpPr txBox="1"/>
              <p:nvPr/>
            </p:nvSpPr>
            <p:spPr>
              <a:xfrm>
                <a:off x="9797495" y="4073556"/>
                <a:ext cx="1274075" cy="338554"/>
              </a:xfrm>
              <a:prstGeom prst="rect">
                <a:avLst/>
              </a:prstGeom>
              <a:noFill/>
            </p:spPr>
            <p:txBody>
              <a:bodyPr wrap="square" rtlCol="0">
                <a:spAutoFit/>
              </a:bodyPr>
              <a:lstStyle/>
              <a:p>
                <a:pPr algn="ctr"/>
                <a:r>
                  <a:rPr lang="fr-FR" sz="1600" b="1" dirty="0"/>
                  <a:t>Services</a:t>
                </a:r>
              </a:p>
            </p:txBody>
          </p:sp>
          <p:pic>
            <p:nvPicPr>
              <p:cNvPr id="22" name="Image 21">
                <a:extLst>
                  <a:ext uri="{FF2B5EF4-FFF2-40B4-BE49-F238E27FC236}">
                    <a16:creationId xmlns:a16="http://schemas.microsoft.com/office/drawing/2014/main" id="{EAD0062C-B4B6-4E43-A09E-823424F1B69C}"/>
                  </a:ext>
                </a:extLst>
              </p:cNvPr>
              <p:cNvPicPr>
                <a:picLocks noChangeAspect="1"/>
              </p:cNvPicPr>
              <p:nvPr/>
            </p:nvPicPr>
            <p:blipFill rotWithShape="1">
              <a:blip r:embed="rId6"/>
              <a:srcRect b="20126"/>
              <a:stretch/>
            </p:blipFill>
            <p:spPr>
              <a:xfrm>
                <a:off x="9861326" y="3087592"/>
                <a:ext cx="1274075" cy="1017660"/>
              </a:xfrm>
              <a:prstGeom prst="rect">
                <a:avLst/>
              </a:prstGeom>
            </p:spPr>
          </p:pic>
        </p:grpSp>
      </p:grpSp>
      <p:pic>
        <p:nvPicPr>
          <p:cNvPr id="23" name="Image 22">
            <a:extLst>
              <a:ext uri="{FF2B5EF4-FFF2-40B4-BE49-F238E27FC236}">
                <a16:creationId xmlns:a16="http://schemas.microsoft.com/office/drawing/2014/main" id="{83305703-9A04-4BCB-892D-9C6CC64E5059}"/>
              </a:ext>
            </a:extLst>
          </p:cNvPr>
          <p:cNvPicPr>
            <a:picLocks noChangeAspect="1"/>
          </p:cNvPicPr>
          <p:nvPr/>
        </p:nvPicPr>
        <p:blipFill>
          <a:blip r:embed="rId7"/>
          <a:stretch>
            <a:fillRect/>
          </a:stretch>
        </p:blipFill>
        <p:spPr>
          <a:xfrm rot="4701411">
            <a:off x="3655918" y="4697017"/>
            <a:ext cx="1140173" cy="1500840"/>
          </a:xfrm>
          <a:prstGeom prst="rect">
            <a:avLst/>
          </a:prstGeom>
        </p:spPr>
      </p:pic>
      <p:sp>
        <p:nvSpPr>
          <p:cNvPr id="56" name="ZoneTexte 55">
            <a:extLst>
              <a:ext uri="{FF2B5EF4-FFF2-40B4-BE49-F238E27FC236}">
                <a16:creationId xmlns:a16="http://schemas.microsoft.com/office/drawing/2014/main" id="{5928B458-46E0-4D3C-8AE8-5BCC9F08C3B8}"/>
              </a:ext>
            </a:extLst>
          </p:cNvPr>
          <p:cNvSpPr txBox="1"/>
          <p:nvPr/>
        </p:nvSpPr>
        <p:spPr>
          <a:xfrm>
            <a:off x="8105189" y="1232005"/>
            <a:ext cx="3618889" cy="1477328"/>
          </a:xfrm>
          <a:prstGeom prst="rect">
            <a:avLst/>
          </a:prstGeom>
          <a:solidFill>
            <a:srgbClr val="0070C0">
              <a:alpha val="50000"/>
            </a:srgbClr>
          </a:solidFill>
        </p:spPr>
        <p:txBody>
          <a:bodyPr wrap="square" rtlCol="0">
            <a:spAutoFit/>
          </a:bodyPr>
          <a:lstStyle/>
          <a:p>
            <a:pPr marL="285750" indent="-285750">
              <a:buFont typeface="Wingdings" panose="05000000000000000000" pitchFamily="2" charset="2"/>
              <a:buChar char="§"/>
            </a:pPr>
            <a:r>
              <a:rPr lang="fr-FR" dirty="0"/>
              <a:t>Demande des biens et services auprès des fournisseurs, des  banques, de l’Etat</a:t>
            </a:r>
          </a:p>
          <a:p>
            <a:pPr marL="285750" indent="-285750">
              <a:buFont typeface="Wingdings" panose="05000000000000000000" pitchFamily="2" charset="2"/>
              <a:buChar char="§"/>
            </a:pPr>
            <a:r>
              <a:rPr lang="fr-FR" dirty="0"/>
              <a:t>Produit des biens et/ou services, les vend à ses clients</a:t>
            </a:r>
          </a:p>
        </p:txBody>
      </p:sp>
      <p:sp>
        <p:nvSpPr>
          <p:cNvPr id="57" name="ZoneTexte 56">
            <a:extLst>
              <a:ext uri="{FF2B5EF4-FFF2-40B4-BE49-F238E27FC236}">
                <a16:creationId xmlns:a16="http://schemas.microsoft.com/office/drawing/2014/main" id="{422E2260-8908-4E6A-9DB4-15F12748CEE0}"/>
              </a:ext>
            </a:extLst>
          </p:cNvPr>
          <p:cNvSpPr txBox="1"/>
          <p:nvPr/>
        </p:nvSpPr>
        <p:spPr>
          <a:xfrm>
            <a:off x="8105189" y="3492440"/>
            <a:ext cx="3618889" cy="646331"/>
          </a:xfrm>
          <a:prstGeom prst="rect">
            <a:avLst/>
          </a:prstGeom>
          <a:solidFill>
            <a:srgbClr val="92D050">
              <a:alpha val="50000"/>
            </a:srgbClr>
          </a:solidFill>
        </p:spPr>
        <p:txBody>
          <a:bodyPr wrap="square" rtlCol="0">
            <a:spAutoFit/>
          </a:bodyPr>
          <a:lstStyle/>
          <a:p>
            <a:pPr marL="285750" indent="-285750">
              <a:buFont typeface="Wingdings" panose="05000000000000000000" pitchFamily="2" charset="2"/>
              <a:buChar char="§"/>
            </a:pPr>
            <a:r>
              <a:rPr lang="fr-FR" dirty="0"/>
              <a:t>Demande de travail</a:t>
            </a:r>
          </a:p>
          <a:p>
            <a:pPr marL="285750" indent="-285750">
              <a:buFont typeface="Wingdings" panose="05000000000000000000" pitchFamily="2" charset="2"/>
              <a:buChar char="§"/>
            </a:pPr>
            <a:r>
              <a:rPr lang="fr-FR" dirty="0"/>
              <a:t>Offre une rémunération </a:t>
            </a:r>
          </a:p>
        </p:txBody>
      </p:sp>
      <p:sp>
        <p:nvSpPr>
          <p:cNvPr id="58" name="ZoneTexte 57">
            <a:extLst>
              <a:ext uri="{FF2B5EF4-FFF2-40B4-BE49-F238E27FC236}">
                <a16:creationId xmlns:a16="http://schemas.microsoft.com/office/drawing/2014/main" id="{EDF63F08-0FBD-4D78-A937-78771D777B6D}"/>
              </a:ext>
            </a:extLst>
          </p:cNvPr>
          <p:cNvSpPr txBox="1"/>
          <p:nvPr/>
        </p:nvSpPr>
        <p:spPr>
          <a:xfrm>
            <a:off x="8105188" y="4762702"/>
            <a:ext cx="3618889" cy="1754326"/>
          </a:xfrm>
          <a:prstGeom prst="rect">
            <a:avLst/>
          </a:prstGeom>
          <a:solidFill>
            <a:srgbClr val="C00000">
              <a:alpha val="50000"/>
            </a:srgbClr>
          </a:solidFill>
        </p:spPr>
        <p:txBody>
          <a:bodyPr wrap="square" rtlCol="0">
            <a:spAutoFit/>
          </a:bodyPr>
          <a:lstStyle/>
          <a:p>
            <a:pPr marL="285750" indent="-285750">
              <a:buFont typeface="Wingdings" panose="05000000000000000000" pitchFamily="2" charset="2"/>
              <a:buChar char="§"/>
            </a:pPr>
            <a:r>
              <a:rPr lang="fr-FR" dirty="0"/>
              <a:t>Demande de capitaux pour financer son développement</a:t>
            </a:r>
          </a:p>
          <a:p>
            <a:pPr marL="285750" indent="-285750">
              <a:buFont typeface="Wingdings" panose="05000000000000000000" pitchFamily="2" charset="2"/>
              <a:buChar char="§"/>
            </a:pPr>
            <a:r>
              <a:rPr lang="fr-FR" dirty="0"/>
              <a:t>Offre des fonds : placements sur le marché financiers (achats d’actions ou d’obligations émises par d’autres)</a:t>
            </a:r>
          </a:p>
        </p:txBody>
      </p:sp>
      <p:sp>
        <p:nvSpPr>
          <p:cNvPr id="59" name="ZoneTexte 58">
            <a:extLst>
              <a:ext uri="{FF2B5EF4-FFF2-40B4-BE49-F238E27FC236}">
                <a16:creationId xmlns:a16="http://schemas.microsoft.com/office/drawing/2014/main" id="{F1ACF7CC-3C59-452B-BB01-D7CD30F47F7D}"/>
              </a:ext>
            </a:extLst>
          </p:cNvPr>
          <p:cNvSpPr txBox="1"/>
          <p:nvPr/>
        </p:nvSpPr>
        <p:spPr>
          <a:xfrm>
            <a:off x="8105187" y="699129"/>
            <a:ext cx="3943318" cy="369332"/>
          </a:xfrm>
          <a:prstGeom prst="rect">
            <a:avLst/>
          </a:prstGeom>
          <a:noFill/>
        </p:spPr>
        <p:txBody>
          <a:bodyPr wrap="square" rtlCol="0">
            <a:spAutoFit/>
          </a:bodyPr>
          <a:lstStyle/>
          <a:p>
            <a:r>
              <a:rPr lang="fr-FR" dirty="0"/>
              <a:t>Position de l’entreprise sur le marché : </a:t>
            </a:r>
          </a:p>
        </p:txBody>
      </p:sp>
      <p:sp>
        <p:nvSpPr>
          <p:cNvPr id="30" name="ZoneTexte 29">
            <a:extLst>
              <a:ext uri="{FF2B5EF4-FFF2-40B4-BE49-F238E27FC236}">
                <a16:creationId xmlns:a16="http://schemas.microsoft.com/office/drawing/2014/main" id="{D7E95B4F-DAFA-4EC6-AD4D-255900C2B261}"/>
              </a:ext>
            </a:extLst>
          </p:cNvPr>
          <p:cNvSpPr txBox="1"/>
          <p:nvPr/>
        </p:nvSpPr>
        <p:spPr>
          <a:xfrm flipH="1">
            <a:off x="11396957" y="-3186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44752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E670D048-EF11-4DDB-B6DC-4F8F80EDFC74}"/>
              </a:ext>
            </a:extLst>
          </p:cNvPr>
          <p:cNvPicPr>
            <a:picLocks noChangeAspect="1"/>
          </p:cNvPicPr>
          <p:nvPr/>
        </p:nvPicPr>
        <p:blipFill rotWithShape="1">
          <a:blip r:embed="rId2"/>
          <a:srcRect r="13327"/>
          <a:stretch/>
        </p:blipFill>
        <p:spPr>
          <a:xfrm>
            <a:off x="7976617" y="137191"/>
            <a:ext cx="3960272" cy="3704877"/>
          </a:xfrm>
          <a:prstGeom prst="rect">
            <a:avLst/>
          </a:prstGeom>
        </p:spPr>
      </p:pic>
      <p:sp>
        <p:nvSpPr>
          <p:cNvPr id="2" name="Titre 1">
            <a:extLst>
              <a:ext uri="{FF2B5EF4-FFF2-40B4-BE49-F238E27FC236}">
                <a16:creationId xmlns:a16="http://schemas.microsoft.com/office/drawing/2014/main" id="{7726A0F1-52A8-45C5-8ABE-9BDFEE67366A}"/>
              </a:ext>
            </a:extLst>
          </p:cNvPr>
          <p:cNvSpPr>
            <a:spLocks noGrp="1"/>
          </p:cNvSpPr>
          <p:nvPr>
            <p:ph type="title"/>
          </p:nvPr>
        </p:nvSpPr>
        <p:spPr>
          <a:xfrm>
            <a:off x="828598" y="245660"/>
            <a:ext cx="10825391" cy="720874"/>
          </a:xfrm>
        </p:spPr>
        <p:txBody>
          <a:bodyPr>
            <a:noAutofit/>
          </a:bodyPr>
          <a:lstStyle/>
          <a:p>
            <a:r>
              <a:rPr lang="fr-FR" dirty="0">
                <a:solidFill>
                  <a:schemeClr val="accent1"/>
                </a:solidFill>
              </a:rPr>
              <a:t>L’offre et la demande</a:t>
            </a:r>
          </a:p>
        </p:txBody>
      </p:sp>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8" y="6408485"/>
            <a:ext cx="10534801" cy="377985"/>
          </a:xfrm>
          <a:prstGeom prst="rect">
            <a:avLst/>
          </a:prstGeom>
        </p:spPr>
      </p:pic>
      <p:cxnSp>
        <p:nvCxnSpPr>
          <p:cNvPr id="6" name="Connecteur droit 5">
            <a:extLst>
              <a:ext uri="{FF2B5EF4-FFF2-40B4-BE49-F238E27FC236}">
                <a16:creationId xmlns:a16="http://schemas.microsoft.com/office/drawing/2014/main" id="{5E1428BD-38DF-4C91-9AE6-1476B8C73C00}"/>
              </a:ext>
            </a:extLst>
          </p:cNvPr>
          <p:cNvCxnSpPr>
            <a:cxnSpLocks/>
          </p:cNvCxnSpPr>
          <p:nvPr/>
        </p:nvCxnSpPr>
        <p:spPr>
          <a:xfrm flipH="1">
            <a:off x="2479976" y="2051236"/>
            <a:ext cx="27296" cy="15694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FB9F50EC-0927-4147-9587-1B39CE8F9114}"/>
              </a:ext>
            </a:extLst>
          </p:cNvPr>
          <p:cNvCxnSpPr>
            <a:cxnSpLocks/>
          </p:cNvCxnSpPr>
          <p:nvPr/>
        </p:nvCxnSpPr>
        <p:spPr>
          <a:xfrm flipV="1">
            <a:off x="1084383" y="3636367"/>
            <a:ext cx="1395593" cy="877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D1AE192-55A8-4723-B5CA-3D1B69F5A4B6}"/>
              </a:ext>
            </a:extLst>
          </p:cNvPr>
          <p:cNvCxnSpPr>
            <a:cxnSpLocks/>
          </p:cNvCxnSpPr>
          <p:nvPr/>
        </p:nvCxnSpPr>
        <p:spPr>
          <a:xfrm>
            <a:off x="1014792" y="2973994"/>
            <a:ext cx="1451537" cy="6467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0C24FD1-F878-48C1-9142-EE5790217556}"/>
              </a:ext>
            </a:extLst>
          </p:cNvPr>
          <p:cNvCxnSpPr>
            <a:cxnSpLocks/>
          </p:cNvCxnSpPr>
          <p:nvPr/>
        </p:nvCxnSpPr>
        <p:spPr>
          <a:xfrm>
            <a:off x="1891301" y="2203209"/>
            <a:ext cx="588676" cy="1417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8A334F2-5AEB-44E0-B434-CEE532FAEB32}"/>
              </a:ext>
            </a:extLst>
          </p:cNvPr>
          <p:cNvSpPr txBox="1"/>
          <p:nvPr/>
        </p:nvSpPr>
        <p:spPr>
          <a:xfrm>
            <a:off x="2522020" y="4067215"/>
            <a:ext cx="1100186" cy="369332"/>
          </a:xfrm>
          <a:prstGeom prst="rect">
            <a:avLst/>
          </a:prstGeom>
          <a:noFill/>
        </p:spPr>
        <p:txBody>
          <a:bodyPr wrap="square" rtlCol="0">
            <a:spAutoFit/>
          </a:bodyPr>
          <a:lstStyle/>
          <a:p>
            <a:r>
              <a:rPr lang="fr-FR" dirty="0">
                <a:solidFill>
                  <a:schemeClr val="bg1"/>
                </a:solidFill>
              </a:rPr>
              <a:t>Parrot</a:t>
            </a:r>
          </a:p>
        </p:txBody>
      </p:sp>
      <p:sp>
        <p:nvSpPr>
          <p:cNvPr id="22" name="ZoneTexte 21">
            <a:extLst>
              <a:ext uri="{FF2B5EF4-FFF2-40B4-BE49-F238E27FC236}">
                <a16:creationId xmlns:a16="http://schemas.microsoft.com/office/drawing/2014/main" id="{1D7FE822-C5B2-4B23-A7CA-1CEA6A2C9E36}"/>
              </a:ext>
            </a:extLst>
          </p:cNvPr>
          <p:cNvSpPr txBox="1"/>
          <p:nvPr/>
        </p:nvSpPr>
        <p:spPr>
          <a:xfrm>
            <a:off x="847192" y="1078720"/>
            <a:ext cx="2319088" cy="707886"/>
          </a:xfrm>
          <a:prstGeom prst="rect">
            <a:avLst/>
          </a:prstGeom>
          <a:noFill/>
        </p:spPr>
        <p:txBody>
          <a:bodyPr wrap="square" rtlCol="0">
            <a:spAutoFit/>
          </a:bodyPr>
          <a:lstStyle/>
          <a:p>
            <a:r>
              <a:rPr lang="fr-FR" sz="2000" dirty="0">
                <a:solidFill>
                  <a:schemeClr val="accent1"/>
                </a:solidFill>
              </a:rPr>
              <a:t>Exemple : le marché des drones </a:t>
            </a:r>
            <a:endParaRPr lang="fr-FR" sz="2000" dirty="0"/>
          </a:p>
        </p:txBody>
      </p:sp>
      <p:sp>
        <p:nvSpPr>
          <p:cNvPr id="28" name="ZoneTexte 27">
            <a:extLst>
              <a:ext uri="{FF2B5EF4-FFF2-40B4-BE49-F238E27FC236}">
                <a16:creationId xmlns:a16="http://schemas.microsoft.com/office/drawing/2014/main" id="{76290C7C-3F36-49D7-ACA0-41680DB8A7D2}"/>
              </a:ext>
            </a:extLst>
          </p:cNvPr>
          <p:cNvSpPr txBox="1"/>
          <p:nvPr/>
        </p:nvSpPr>
        <p:spPr>
          <a:xfrm>
            <a:off x="2034222" y="2187569"/>
            <a:ext cx="864213" cy="369332"/>
          </a:xfrm>
          <a:prstGeom prst="rect">
            <a:avLst/>
          </a:prstGeom>
          <a:noFill/>
        </p:spPr>
        <p:txBody>
          <a:bodyPr wrap="square" rtlCol="0">
            <a:spAutoFit/>
          </a:bodyPr>
          <a:lstStyle/>
          <a:p>
            <a:r>
              <a:rPr lang="fr-FR" dirty="0">
                <a:solidFill>
                  <a:schemeClr val="bg1"/>
                </a:solidFill>
              </a:rPr>
              <a:t>…</a:t>
            </a:r>
          </a:p>
        </p:txBody>
      </p:sp>
      <p:cxnSp>
        <p:nvCxnSpPr>
          <p:cNvPr id="29" name="Connecteur droit 28">
            <a:extLst>
              <a:ext uri="{FF2B5EF4-FFF2-40B4-BE49-F238E27FC236}">
                <a16:creationId xmlns:a16="http://schemas.microsoft.com/office/drawing/2014/main" id="{06146E06-1799-42DE-8394-5BF5A606EFE3}"/>
              </a:ext>
            </a:extLst>
          </p:cNvPr>
          <p:cNvCxnSpPr/>
          <p:nvPr/>
        </p:nvCxnSpPr>
        <p:spPr>
          <a:xfrm flipH="1">
            <a:off x="7945452" y="2099527"/>
            <a:ext cx="27296" cy="15694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13ADE4E0-71F1-4EE7-A58C-098743E0D07C}"/>
              </a:ext>
            </a:extLst>
          </p:cNvPr>
          <p:cNvCxnSpPr>
            <a:cxnSpLocks/>
          </p:cNvCxnSpPr>
          <p:nvPr/>
        </p:nvCxnSpPr>
        <p:spPr>
          <a:xfrm>
            <a:off x="7945452" y="3672359"/>
            <a:ext cx="1204648" cy="10581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84CE4455-2FD6-4245-8ECC-DA33CAC02C9D}"/>
              </a:ext>
            </a:extLst>
          </p:cNvPr>
          <p:cNvSpPr txBox="1"/>
          <p:nvPr/>
        </p:nvSpPr>
        <p:spPr>
          <a:xfrm>
            <a:off x="8127606" y="3174297"/>
            <a:ext cx="1355310" cy="369332"/>
          </a:xfrm>
          <a:prstGeom prst="rect">
            <a:avLst/>
          </a:prstGeom>
          <a:noFill/>
        </p:spPr>
        <p:txBody>
          <a:bodyPr wrap="square" rtlCol="0">
            <a:spAutoFit/>
          </a:bodyPr>
          <a:lstStyle/>
          <a:p>
            <a:r>
              <a:rPr lang="fr-FR" dirty="0">
                <a:solidFill>
                  <a:schemeClr val="bg1"/>
                </a:solidFill>
              </a:rPr>
              <a:t>Particuliers</a:t>
            </a:r>
          </a:p>
        </p:txBody>
      </p:sp>
      <p:sp>
        <p:nvSpPr>
          <p:cNvPr id="33" name="ZoneTexte 32">
            <a:extLst>
              <a:ext uri="{FF2B5EF4-FFF2-40B4-BE49-F238E27FC236}">
                <a16:creationId xmlns:a16="http://schemas.microsoft.com/office/drawing/2014/main" id="{B5CA6E92-CFC2-4772-B294-9F697BB96AF6}"/>
              </a:ext>
            </a:extLst>
          </p:cNvPr>
          <p:cNvSpPr txBox="1"/>
          <p:nvPr/>
        </p:nvSpPr>
        <p:spPr>
          <a:xfrm>
            <a:off x="6882752" y="4174776"/>
            <a:ext cx="1665024" cy="369332"/>
          </a:xfrm>
          <a:prstGeom prst="rect">
            <a:avLst/>
          </a:prstGeom>
          <a:noFill/>
        </p:spPr>
        <p:txBody>
          <a:bodyPr wrap="square" rtlCol="0">
            <a:spAutoFit/>
          </a:bodyPr>
          <a:lstStyle/>
          <a:p>
            <a:r>
              <a:rPr lang="fr-FR" dirty="0">
                <a:solidFill>
                  <a:schemeClr val="bg1"/>
                </a:solidFill>
              </a:rPr>
              <a:t>Professionnels</a:t>
            </a:r>
          </a:p>
        </p:txBody>
      </p:sp>
      <p:sp>
        <p:nvSpPr>
          <p:cNvPr id="37" name="ZoneTexte 36">
            <a:extLst>
              <a:ext uri="{FF2B5EF4-FFF2-40B4-BE49-F238E27FC236}">
                <a16:creationId xmlns:a16="http://schemas.microsoft.com/office/drawing/2014/main" id="{01FD653C-65C9-44B3-AB7D-CE0409FFB894}"/>
              </a:ext>
            </a:extLst>
          </p:cNvPr>
          <p:cNvSpPr txBox="1"/>
          <p:nvPr/>
        </p:nvSpPr>
        <p:spPr>
          <a:xfrm>
            <a:off x="4411904" y="1533735"/>
            <a:ext cx="3560843" cy="646331"/>
          </a:xfrm>
          <a:prstGeom prst="rect">
            <a:avLst/>
          </a:prstGeom>
          <a:noFill/>
        </p:spPr>
        <p:txBody>
          <a:bodyPr wrap="square" rtlCol="0">
            <a:spAutoFit/>
          </a:bodyPr>
          <a:lstStyle/>
          <a:p>
            <a:pPr algn="ctr"/>
            <a:r>
              <a:rPr lang="fr-FR" dirty="0">
                <a:solidFill>
                  <a:schemeClr val="accent1"/>
                </a:solidFill>
              </a:rPr>
              <a:t>L’OFFRE :  </a:t>
            </a:r>
          </a:p>
          <a:p>
            <a:pPr algn="ctr"/>
            <a:r>
              <a:rPr lang="fr-FR" dirty="0">
                <a:solidFill>
                  <a:schemeClr val="accent1"/>
                </a:solidFill>
              </a:rPr>
              <a:t>Vente de drones par les fabricants</a:t>
            </a:r>
          </a:p>
        </p:txBody>
      </p:sp>
      <p:sp>
        <p:nvSpPr>
          <p:cNvPr id="38" name="ZoneTexte 37">
            <a:extLst>
              <a:ext uri="{FF2B5EF4-FFF2-40B4-BE49-F238E27FC236}">
                <a16:creationId xmlns:a16="http://schemas.microsoft.com/office/drawing/2014/main" id="{A41329AB-2980-4454-A427-B83D50D913F2}"/>
              </a:ext>
            </a:extLst>
          </p:cNvPr>
          <p:cNvSpPr txBox="1"/>
          <p:nvPr/>
        </p:nvSpPr>
        <p:spPr>
          <a:xfrm>
            <a:off x="5927749" y="3008651"/>
            <a:ext cx="2665868" cy="923330"/>
          </a:xfrm>
          <a:prstGeom prst="rect">
            <a:avLst/>
          </a:prstGeom>
          <a:noFill/>
        </p:spPr>
        <p:txBody>
          <a:bodyPr wrap="square" rtlCol="0">
            <a:spAutoFit/>
          </a:bodyPr>
          <a:lstStyle/>
          <a:p>
            <a:pPr algn="ctr"/>
            <a:r>
              <a:rPr lang="fr-FR" dirty="0">
                <a:solidFill>
                  <a:schemeClr val="tx1">
                    <a:lumMod val="65000"/>
                    <a:lumOff val="35000"/>
                  </a:schemeClr>
                </a:solidFill>
              </a:rPr>
              <a:t>LA DEMANDE : Achat de drones par différents secteurs d’activités</a:t>
            </a:r>
          </a:p>
        </p:txBody>
      </p:sp>
      <p:sp>
        <p:nvSpPr>
          <p:cNvPr id="39" name="ZoneTexte 38">
            <a:extLst>
              <a:ext uri="{FF2B5EF4-FFF2-40B4-BE49-F238E27FC236}">
                <a16:creationId xmlns:a16="http://schemas.microsoft.com/office/drawing/2014/main" id="{F6819821-C5FB-4ABB-B9D1-EF632ED6E344}"/>
              </a:ext>
            </a:extLst>
          </p:cNvPr>
          <p:cNvSpPr txBox="1"/>
          <p:nvPr/>
        </p:nvSpPr>
        <p:spPr>
          <a:xfrm>
            <a:off x="6095998" y="4711675"/>
            <a:ext cx="5760448" cy="707886"/>
          </a:xfrm>
          <a:prstGeom prst="rect">
            <a:avLst/>
          </a:prstGeom>
          <a:noFill/>
        </p:spPr>
        <p:txBody>
          <a:bodyPr wrap="square" rtlCol="0">
            <a:spAutoFit/>
          </a:bodyPr>
          <a:lstStyle/>
          <a:p>
            <a:pPr marL="342900" indent="-342900">
              <a:buFont typeface="Wingdings" panose="05000000000000000000" pitchFamily="2" charset="2"/>
              <a:buChar char="§"/>
            </a:pPr>
            <a:r>
              <a:rPr lang="fr-FR" sz="2000" b="1" dirty="0"/>
              <a:t>L’offre et la demande (biens, services, capitaux) se rencontrent sur un </a:t>
            </a:r>
            <a:r>
              <a:rPr lang="fr-FR" sz="2000" b="1" dirty="0">
                <a:solidFill>
                  <a:schemeClr val="accent1"/>
                </a:solidFill>
              </a:rPr>
              <a:t>marché</a:t>
            </a:r>
            <a:r>
              <a:rPr lang="fr-FR" sz="2000" b="1" dirty="0"/>
              <a:t> </a:t>
            </a:r>
          </a:p>
        </p:txBody>
      </p:sp>
      <p:sp>
        <p:nvSpPr>
          <p:cNvPr id="40" name="ZoneTexte 39">
            <a:extLst>
              <a:ext uri="{FF2B5EF4-FFF2-40B4-BE49-F238E27FC236}">
                <a16:creationId xmlns:a16="http://schemas.microsoft.com/office/drawing/2014/main" id="{49795191-84E1-4BAA-8D27-AC99F497F7E3}"/>
              </a:ext>
            </a:extLst>
          </p:cNvPr>
          <p:cNvSpPr txBox="1"/>
          <p:nvPr/>
        </p:nvSpPr>
        <p:spPr>
          <a:xfrm>
            <a:off x="6087303" y="5497242"/>
            <a:ext cx="5678788" cy="1015663"/>
          </a:xfrm>
          <a:prstGeom prst="rect">
            <a:avLst/>
          </a:prstGeom>
          <a:noFill/>
        </p:spPr>
        <p:txBody>
          <a:bodyPr wrap="square" rtlCol="0">
            <a:spAutoFit/>
          </a:bodyPr>
          <a:lstStyle/>
          <a:p>
            <a:pPr marL="342900" indent="-342900">
              <a:buFont typeface="Wingdings" panose="05000000000000000000" pitchFamily="2" charset="2"/>
              <a:buChar char="§"/>
            </a:pPr>
            <a:r>
              <a:rPr lang="fr-FR" sz="2000" b="1" dirty="0"/>
              <a:t>Les </a:t>
            </a:r>
            <a:r>
              <a:rPr lang="fr-FR" sz="2000" b="1" dirty="0">
                <a:solidFill>
                  <a:schemeClr val="accent1"/>
                </a:solidFill>
              </a:rPr>
              <a:t>marchés</a:t>
            </a:r>
            <a:r>
              <a:rPr lang="fr-FR" sz="2000" b="1" dirty="0"/>
              <a:t> sont très nombreux et divers </a:t>
            </a:r>
            <a:r>
              <a:rPr lang="fr-FR" sz="2000" dirty="0"/>
              <a:t>(nature, taille, ancienneté, fonctionnement, complexité, acteurs en présence, …)</a:t>
            </a:r>
          </a:p>
        </p:txBody>
      </p:sp>
      <p:pic>
        <p:nvPicPr>
          <p:cNvPr id="10" name="Image 9">
            <a:extLst>
              <a:ext uri="{FF2B5EF4-FFF2-40B4-BE49-F238E27FC236}">
                <a16:creationId xmlns:a16="http://schemas.microsoft.com/office/drawing/2014/main" id="{0E033076-64B0-4D57-A981-E6818FD06BF8}"/>
              </a:ext>
            </a:extLst>
          </p:cNvPr>
          <p:cNvPicPr>
            <a:picLocks noChangeAspect="1"/>
          </p:cNvPicPr>
          <p:nvPr/>
        </p:nvPicPr>
        <p:blipFill>
          <a:blip r:embed="rId4"/>
          <a:stretch>
            <a:fillRect/>
          </a:stretch>
        </p:blipFill>
        <p:spPr>
          <a:xfrm>
            <a:off x="425909" y="2469648"/>
            <a:ext cx="5350844" cy="3812476"/>
          </a:xfrm>
          <a:prstGeom prst="rect">
            <a:avLst/>
          </a:prstGeom>
        </p:spPr>
      </p:pic>
      <p:sp>
        <p:nvSpPr>
          <p:cNvPr id="3" name="Flèche : virage 2">
            <a:extLst>
              <a:ext uri="{FF2B5EF4-FFF2-40B4-BE49-F238E27FC236}">
                <a16:creationId xmlns:a16="http://schemas.microsoft.com/office/drawing/2014/main" id="{5181FEA4-E41B-4CCC-A927-3108E94FAEE2}"/>
              </a:ext>
            </a:extLst>
          </p:cNvPr>
          <p:cNvSpPr/>
          <p:nvPr/>
        </p:nvSpPr>
        <p:spPr>
          <a:xfrm>
            <a:off x="4164641" y="1138314"/>
            <a:ext cx="3633813" cy="1048577"/>
          </a:xfrm>
          <a:prstGeom prst="bentArrow">
            <a:avLst>
              <a:gd name="adj1" fmla="val 25000"/>
              <a:gd name="adj2" fmla="val 25703"/>
              <a:gd name="adj3" fmla="val 25000"/>
              <a:gd name="adj4" fmla="val 4796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4" name="Image 3">
            <a:extLst>
              <a:ext uri="{FF2B5EF4-FFF2-40B4-BE49-F238E27FC236}">
                <a16:creationId xmlns:a16="http://schemas.microsoft.com/office/drawing/2014/main" id="{9512949E-33A8-4CFA-A037-BFAB1838E337}"/>
              </a:ext>
            </a:extLst>
          </p:cNvPr>
          <p:cNvPicPr>
            <a:picLocks noChangeAspect="1"/>
          </p:cNvPicPr>
          <p:nvPr/>
        </p:nvPicPr>
        <p:blipFill>
          <a:blip r:embed="rId5"/>
          <a:stretch>
            <a:fillRect/>
          </a:stretch>
        </p:blipFill>
        <p:spPr>
          <a:xfrm rot="10800000">
            <a:off x="5785472" y="3317765"/>
            <a:ext cx="3048812" cy="1048603"/>
          </a:xfrm>
          <a:prstGeom prst="rect">
            <a:avLst/>
          </a:prstGeom>
          <a:ln>
            <a:noFill/>
          </a:ln>
        </p:spPr>
      </p:pic>
      <p:sp>
        <p:nvSpPr>
          <p:cNvPr id="23" name="ZoneTexte 22">
            <a:extLst>
              <a:ext uri="{FF2B5EF4-FFF2-40B4-BE49-F238E27FC236}">
                <a16:creationId xmlns:a16="http://schemas.microsoft.com/office/drawing/2014/main" id="{26B94383-E3D8-4A91-89EA-EE6C8430C3A1}"/>
              </a:ext>
            </a:extLst>
          </p:cNvPr>
          <p:cNvSpPr txBox="1"/>
          <p:nvPr/>
        </p:nvSpPr>
        <p:spPr>
          <a:xfrm flipH="1">
            <a:off x="11505032" y="-8848"/>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01126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53E9BDCE-C59C-4BC1-8CD4-73FDFEFD584F}"/>
              </a:ext>
            </a:extLst>
          </p:cNvPr>
          <p:cNvPicPr>
            <a:picLocks noChangeAspect="1"/>
          </p:cNvPicPr>
          <p:nvPr/>
        </p:nvPicPr>
        <p:blipFill>
          <a:blip r:embed="rId3"/>
          <a:stretch>
            <a:fillRect/>
          </a:stretch>
        </p:blipFill>
        <p:spPr>
          <a:xfrm>
            <a:off x="1340736" y="914400"/>
            <a:ext cx="9509761" cy="5943600"/>
          </a:xfrm>
          <a:prstGeom prst="rect">
            <a:avLst/>
          </a:prstGeom>
        </p:spPr>
      </p:pic>
      <p:sp>
        <p:nvSpPr>
          <p:cNvPr id="2" name="ZoneTexte 1">
            <a:extLst>
              <a:ext uri="{FF2B5EF4-FFF2-40B4-BE49-F238E27FC236}">
                <a16:creationId xmlns:a16="http://schemas.microsoft.com/office/drawing/2014/main" id="{D21942D7-C6E6-41CD-A2AD-AA6FB47265F4}"/>
              </a:ext>
            </a:extLst>
          </p:cNvPr>
          <p:cNvSpPr txBox="1"/>
          <p:nvPr/>
        </p:nvSpPr>
        <p:spPr>
          <a:xfrm>
            <a:off x="425006" y="75504"/>
            <a:ext cx="6073253" cy="954107"/>
          </a:xfrm>
          <a:prstGeom prst="rect">
            <a:avLst/>
          </a:prstGeom>
          <a:noFill/>
        </p:spPr>
        <p:txBody>
          <a:bodyPr wrap="square" rtlCol="0">
            <a:spAutoFit/>
          </a:bodyPr>
          <a:lstStyle/>
          <a:p>
            <a:r>
              <a:rPr lang="fr-FR" sz="2800" dirty="0">
                <a:solidFill>
                  <a:schemeClr val="bg1"/>
                </a:solidFill>
              </a:rPr>
              <a:t>Un large spectre d’acteurs présents sur le marché des drones …</a:t>
            </a:r>
          </a:p>
        </p:txBody>
      </p:sp>
      <p:sp>
        <p:nvSpPr>
          <p:cNvPr id="9" name="ZoneTexte 8">
            <a:extLst>
              <a:ext uri="{FF2B5EF4-FFF2-40B4-BE49-F238E27FC236}">
                <a16:creationId xmlns:a16="http://schemas.microsoft.com/office/drawing/2014/main" id="{FD8097D2-29D4-49AC-871D-89C273AE1E77}"/>
              </a:ext>
            </a:extLst>
          </p:cNvPr>
          <p:cNvSpPr txBox="1"/>
          <p:nvPr/>
        </p:nvSpPr>
        <p:spPr>
          <a:xfrm>
            <a:off x="8280221" y="864340"/>
            <a:ext cx="3712191" cy="1815882"/>
          </a:xfrm>
          <a:prstGeom prst="rect">
            <a:avLst/>
          </a:prstGeom>
          <a:noFill/>
        </p:spPr>
        <p:txBody>
          <a:bodyPr wrap="square" rtlCol="0">
            <a:spAutoFit/>
          </a:bodyPr>
          <a:lstStyle/>
          <a:p>
            <a:r>
              <a:rPr lang="fr-FR" sz="2800" dirty="0">
                <a:solidFill>
                  <a:schemeClr val="bg1"/>
                </a:solidFill>
              </a:rPr>
              <a:t>… qui entretiennent des relations de 2 types</a:t>
            </a:r>
          </a:p>
          <a:p>
            <a:pPr marL="457200" indent="-457200">
              <a:buFont typeface="Wingdings" panose="05000000000000000000" pitchFamily="2" charset="2"/>
              <a:buChar char="§"/>
            </a:pPr>
            <a:r>
              <a:rPr lang="fr-FR" sz="2800" dirty="0">
                <a:solidFill>
                  <a:schemeClr val="bg1"/>
                </a:solidFill>
              </a:rPr>
              <a:t>complémentarité</a:t>
            </a:r>
          </a:p>
          <a:p>
            <a:pPr marL="457200" indent="-457200">
              <a:buFont typeface="Wingdings" panose="05000000000000000000" pitchFamily="2" charset="2"/>
              <a:buChar char="§"/>
            </a:pPr>
            <a:r>
              <a:rPr lang="fr-FR" sz="2800" dirty="0">
                <a:solidFill>
                  <a:schemeClr val="bg1"/>
                </a:solidFill>
              </a:rPr>
              <a:t>concurrence  </a:t>
            </a:r>
          </a:p>
        </p:txBody>
      </p:sp>
      <p:sp>
        <p:nvSpPr>
          <p:cNvPr id="11" name="ZoneTexte 10">
            <a:extLst>
              <a:ext uri="{FF2B5EF4-FFF2-40B4-BE49-F238E27FC236}">
                <a16:creationId xmlns:a16="http://schemas.microsoft.com/office/drawing/2014/main" id="{096F0049-AA9C-410A-ADE7-CF9061A932DD}"/>
              </a:ext>
            </a:extLst>
          </p:cNvPr>
          <p:cNvSpPr txBox="1"/>
          <p:nvPr/>
        </p:nvSpPr>
        <p:spPr>
          <a:xfrm flipH="1">
            <a:off x="11537761" y="0"/>
            <a:ext cx="654239" cy="707886"/>
          </a:xfrm>
          <a:prstGeom prst="rect">
            <a:avLst/>
          </a:prstGeom>
          <a:solidFill>
            <a:schemeClr val="bg1"/>
          </a:solid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1416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0683F6-F672-448A-8DA0-6BE139C0E62B}"/>
              </a:ext>
            </a:extLst>
          </p:cNvPr>
          <p:cNvPicPr>
            <a:picLocks noChangeAspect="1"/>
          </p:cNvPicPr>
          <p:nvPr/>
        </p:nvPicPr>
        <p:blipFill>
          <a:blip r:embed="rId2"/>
          <a:stretch>
            <a:fillRect/>
          </a:stretch>
        </p:blipFill>
        <p:spPr>
          <a:xfrm>
            <a:off x="2142064" y="2081068"/>
            <a:ext cx="8893790" cy="3533386"/>
          </a:xfrm>
          <a:prstGeom prst="rect">
            <a:avLst/>
          </a:prstGeom>
        </p:spPr>
      </p:pic>
      <p:sp>
        <p:nvSpPr>
          <p:cNvPr id="5" name="ZoneTexte 4">
            <a:extLst>
              <a:ext uri="{FF2B5EF4-FFF2-40B4-BE49-F238E27FC236}">
                <a16:creationId xmlns:a16="http://schemas.microsoft.com/office/drawing/2014/main" id="{B479F42A-E9A0-46B8-AE54-67C6FF1A3A85}"/>
              </a:ext>
            </a:extLst>
          </p:cNvPr>
          <p:cNvSpPr txBox="1"/>
          <p:nvPr/>
        </p:nvSpPr>
        <p:spPr>
          <a:xfrm>
            <a:off x="927413" y="5841305"/>
            <a:ext cx="9495272" cy="584775"/>
          </a:xfrm>
          <a:prstGeom prst="rect">
            <a:avLst/>
          </a:prstGeom>
          <a:noFill/>
        </p:spPr>
        <p:txBody>
          <a:bodyPr wrap="square">
            <a:spAutoFit/>
          </a:bodyPr>
          <a:lstStyle/>
          <a:p>
            <a:r>
              <a:rPr lang="fr-FR" sz="1600" dirty="0">
                <a:hlinkClick r:id="rId3"/>
              </a:rPr>
              <a:t>https://www.wavestone.com/fr/insight/drones-professionnels-un-marche-en-plein-essor/</a:t>
            </a:r>
            <a:endParaRPr lang="fr-FR" sz="1600" dirty="0"/>
          </a:p>
          <a:p>
            <a:endParaRPr lang="fr-FR" sz="1600" dirty="0"/>
          </a:p>
        </p:txBody>
      </p:sp>
      <p:sp>
        <p:nvSpPr>
          <p:cNvPr id="7" name="ZoneTexte 6">
            <a:extLst>
              <a:ext uri="{FF2B5EF4-FFF2-40B4-BE49-F238E27FC236}">
                <a16:creationId xmlns:a16="http://schemas.microsoft.com/office/drawing/2014/main" id="{629BCCF8-4025-48A3-A172-AD4AC97CF84B}"/>
              </a:ext>
            </a:extLst>
          </p:cNvPr>
          <p:cNvSpPr txBox="1"/>
          <p:nvPr/>
        </p:nvSpPr>
        <p:spPr>
          <a:xfrm>
            <a:off x="828599" y="431920"/>
            <a:ext cx="10515600" cy="2062103"/>
          </a:xfrm>
          <a:prstGeom prst="rect">
            <a:avLst/>
          </a:prstGeom>
          <a:noFill/>
        </p:spPr>
        <p:txBody>
          <a:bodyPr wrap="square">
            <a:spAutoFit/>
          </a:bodyPr>
          <a:lstStyle/>
          <a:p>
            <a:pPr algn="l"/>
            <a:r>
              <a:rPr lang="fr-FR" sz="2000" b="1" i="1" dirty="0">
                <a:solidFill>
                  <a:srgbClr val="50307B"/>
                </a:solidFill>
                <a:effectLst/>
              </a:rPr>
              <a:t>2015 / 2025 : une évolution fulgurante du marché des drones professionnels</a:t>
            </a:r>
          </a:p>
          <a:p>
            <a:pPr algn="just"/>
            <a:r>
              <a:rPr lang="fr-FR" b="0" i="0" dirty="0">
                <a:solidFill>
                  <a:srgbClr val="222222"/>
                </a:solidFill>
                <a:effectLst/>
              </a:rPr>
              <a:t>« </a:t>
            </a:r>
            <a:r>
              <a:rPr lang="fr-FR" b="0" i="1" dirty="0">
                <a:solidFill>
                  <a:srgbClr val="222222"/>
                </a:solidFill>
                <a:effectLst/>
              </a:rPr>
              <a:t>L’évolution croissante des technologies et la diversification des usages dans différents secteurs favorisent </a:t>
            </a:r>
            <a:r>
              <a:rPr lang="fr-FR" b="1" i="1" dirty="0">
                <a:solidFill>
                  <a:srgbClr val="222222"/>
                </a:solidFill>
                <a:effectLst/>
              </a:rPr>
              <a:t>la </a:t>
            </a:r>
            <a:r>
              <a:rPr lang="fr-FR" b="1" i="1" dirty="0">
                <a:solidFill>
                  <a:srgbClr val="303133"/>
                </a:solidFill>
                <a:effectLst/>
              </a:rPr>
              <a:t>démocratisation et l’essor de ce marché</a:t>
            </a:r>
            <a:r>
              <a:rPr lang="fr-FR" i="1" dirty="0">
                <a:solidFill>
                  <a:srgbClr val="222222"/>
                </a:solidFill>
                <a:effectLst/>
              </a:rPr>
              <a:t>, </a:t>
            </a:r>
            <a:r>
              <a:rPr lang="fr-FR" b="0" i="1" dirty="0">
                <a:solidFill>
                  <a:srgbClr val="222222"/>
                </a:solidFill>
                <a:effectLst/>
              </a:rPr>
              <a:t>dont les prévisions prévoient qu’il atteigne 42,8 milliards de dollars en 2025. </a:t>
            </a:r>
            <a:r>
              <a:rPr lang="fr-FR" b="1" i="1" dirty="0">
                <a:solidFill>
                  <a:srgbClr val="222222"/>
                </a:solidFill>
                <a:effectLst/>
              </a:rPr>
              <a:t>Ces usages se sont multipliés </a:t>
            </a:r>
            <a:r>
              <a:rPr lang="fr-FR" b="0" i="1" dirty="0">
                <a:solidFill>
                  <a:srgbClr val="222222"/>
                </a:solidFill>
                <a:effectLst/>
              </a:rPr>
              <a:t>et ont favorisé </a:t>
            </a:r>
            <a:r>
              <a:rPr lang="fr-FR" b="1" i="1" dirty="0">
                <a:solidFill>
                  <a:srgbClr val="222222"/>
                </a:solidFill>
                <a:effectLst/>
              </a:rPr>
              <a:t>l’émergence de nombreux acteurs </a:t>
            </a:r>
            <a:r>
              <a:rPr lang="fr-FR" b="0" i="1" dirty="0">
                <a:solidFill>
                  <a:srgbClr val="222222"/>
                </a:solidFill>
                <a:effectLst/>
              </a:rPr>
              <a:t>sur le marché. Aujourd’hui, l’exploitation des données issues des drones qui constituent l’un des creusets de leur valeur ajoutée pour les utilisateurs, influence le développement de la filière qui se tourne vers la fourniture de solutions complètes. </a:t>
            </a:r>
            <a:r>
              <a:rPr lang="fr-FR" b="0" i="0" dirty="0">
                <a:solidFill>
                  <a:srgbClr val="222222"/>
                </a:solidFill>
                <a:effectLst/>
              </a:rPr>
              <a:t>»</a:t>
            </a:r>
          </a:p>
        </p:txBody>
      </p:sp>
      <p:pic>
        <p:nvPicPr>
          <p:cNvPr id="6" name="Image 5">
            <a:extLst>
              <a:ext uri="{FF2B5EF4-FFF2-40B4-BE49-F238E27FC236}">
                <a16:creationId xmlns:a16="http://schemas.microsoft.com/office/drawing/2014/main" id="{39EDB5C1-E4E2-4240-8A23-BC7635C9ABBB}"/>
              </a:ext>
            </a:extLst>
          </p:cNvPr>
          <p:cNvPicPr>
            <a:picLocks noChangeAspect="1"/>
          </p:cNvPicPr>
          <p:nvPr/>
        </p:nvPicPr>
        <p:blipFill>
          <a:blip r:embed="rId4"/>
          <a:stretch>
            <a:fillRect/>
          </a:stretch>
        </p:blipFill>
        <p:spPr>
          <a:xfrm>
            <a:off x="828599" y="6438280"/>
            <a:ext cx="10534801" cy="377985"/>
          </a:xfrm>
          <a:prstGeom prst="rect">
            <a:avLst/>
          </a:prstGeom>
        </p:spPr>
      </p:pic>
      <p:sp>
        <p:nvSpPr>
          <p:cNvPr id="8" name="ZoneTexte 7">
            <a:extLst>
              <a:ext uri="{FF2B5EF4-FFF2-40B4-BE49-F238E27FC236}">
                <a16:creationId xmlns:a16="http://schemas.microsoft.com/office/drawing/2014/main" id="{622923FB-8331-466E-A801-206F31E0B9D1}"/>
              </a:ext>
            </a:extLst>
          </p:cNvPr>
          <p:cNvSpPr txBox="1"/>
          <p:nvPr/>
        </p:nvSpPr>
        <p:spPr>
          <a:xfrm flipH="1">
            <a:off x="11363400"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427379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AC3E6-E35D-4749-B1CD-1B12E723B358}"/>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6" name="Titre 1">
            <a:extLst>
              <a:ext uri="{FF2B5EF4-FFF2-40B4-BE49-F238E27FC236}">
                <a16:creationId xmlns:a16="http://schemas.microsoft.com/office/drawing/2014/main" id="{CA4988D6-13CE-49C8-8168-514E5D934A8A}"/>
              </a:ext>
            </a:extLst>
          </p:cNvPr>
          <p:cNvSpPr>
            <a:spLocks noGrp="1"/>
          </p:cNvSpPr>
          <p:nvPr>
            <p:ph type="title"/>
          </p:nvPr>
        </p:nvSpPr>
        <p:spPr>
          <a:xfrm>
            <a:off x="595777" y="362924"/>
            <a:ext cx="10825391" cy="720874"/>
          </a:xfrm>
        </p:spPr>
        <p:txBody>
          <a:bodyPr>
            <a:noAutofit/>
          </a:bodyPr>
          <a:lstStyle/>
          <a:p>
            <a:r>
              <a:rPr lang="fr-FR" dirty="0">
                <a:solidFill>
                  <a:schemeClr val="accent1"/>
                </a:solidFill>
              </a:rPr>
              <a:t>Quand l’offre et/ou la demande évolue(nt) sur un marché  </a:t>
            </a:r>
          </a:p>
        </p:txBody>
      </p:sp>
      <p:sp>
        <p:nvSpPr>
          <p:cNvPr id="8" name="ZoneTexte 7">
            <a:extLst>
              <a:ext uri="{FF2B5EF4-FFF2-40B4-BE49-F238E27FC236}">
                <a16:creationId xmlns:a16="http://schemas.microsoft.com/office/drawing/2014/main" id="{7C8CD99E-BAF9-495F-85E3-839EC3A9AB40}"/>
              </a:ext>
            </a:extLst>
          </p:cNvPr>
          <p:cNvSpPr txBox="1"/>
          <p:nvPr/>
        </p:nvSpPr>
        <p:spPr>
          <a:xfrm>
            <a:off x="1212202" y="1619657"/>
            <a:ext cx="2391345" cy="1200329"/>
          </a:xfrm>
          <a:prstGeom prst="rect">
            <a:avLst/>
          </a:prstGeom>
          <a:noFill/>
        </p:spPr>
        <p:txBody>
          <a:bodyPr wrap="square" rtlCol="0">
            <a:spAutoFit/>
          </a:bodyPr>
          <a:lstStyle/>
          <a:p>
            <a:r>
              <a:rPr lang="fr-FR" dirty="0"/>
              <a:t>Offre de drones sur le marché des drones, par Parrot et d’autres sociétés concurrentes</a:t>
            </a:r>
          </a:p>
        </p:txBody>
      </p:sp>
      <p:sp>
        <p:nvSpPr>
          <p:cNvPr id="9" name="ZoneTexte 8">
            <a:extLst>
              <a:ext uri="{FF2B5EF4-FFF2-40B4-BE49-F238E27FC236}">
                <a16:creationId xmlns:a16="http://schemas.microsoft.com/office/drawing/2014/main" id="{85037354-C2A1-49A5-BF98-6DB73FB21209}"/>
              </a:ext>
            </a:extLst>
          </p:cNvPr>
          <p:cNvSpPr txBox="1"/>
          <p:nvPr/>
        </p:nvSpPr>
        <p:spPr>
          <a:xfrm>
            <a:off x="8228205" y="1481157"/>
            <a:ext cx="2915265" cy="1477328"/>
          </a:xfrm>
          <a:prstGeom prst="rect">
            <a:avLst/>
          </a:prstGeom>
          <a:noFill/>
        </p:spPr>
        <p:txBody>
          <a:bodyPr wrap="square" rtlCol="0">
            <a:spAutoFit/>
          </a:bodyPr>
          <a:lstStyle/>
          <a:p>
            <a:r>
              <a:rPr lang="fr-FR" dirty="0"/>
              <a:t>Demande de drones par des clients, particuliers et professionnels (agriculteurs, entreprises, photographes indépendants, …)</a:t>
            </a:r>
          </a:p>
        </p:txBody>
      </p:sp>
      <p:pic>
        <p:nvPicPr>
          <p:cNvPr id="12" name="Image 11">
            <a:extLst>
              <a:ext uri="{FF2B5EF4-FFF2-40B4-BE49-F238E27FC236}">
                <a16:creationId xmlns:a16="http://schemas.microsoft.com/office/drawing/2014/main" id="{159E177F-088D-44DD-8E13-FDA0436D035E}"/>
              </a:ext>
            </a:extLst>
          </p:cNvPr>
          <p:cNvPicPr>
            <a:picLocks noChangeAspect="1"/>
          </p:cNvPicPr>
          <p:nvPr/>
        </p:nvPicPr>
        <p:blipFill>
          <a:blip r:embed="rId3"/>
          <a:stretch>
            <a:fillRect/>
          </a:stretch>
        </p:blipFill>
        <p:spPr>
          <a:xfrm rot="1356398">
            <a:off x="3605070" y="1763992"/>
            <a:ext cx="1068265" cy="835448"/>
          </a:xfrm>
          <a:prstGeom prst="rect">
            <a:avLst/>
          </a:prstGeom>
        </p:spPr>
      </p:pic>
      <p:pic>
        <p:nvPicPr>
          <p:cNvPr id="13" name="Image 12">
            <a:extLst>
              <a:ext uri="{FF2B5EF4-FFF2-40B4-BE49-F238E27FC236}">
                <a16:creationId xmlns:a16="http://schemas.microsoft.com/office/drawing/2014/main" id="{81B5C329-6ADE-43BA-803A-17B5F4EE43C5}"/>
              </a:ext>
            </a:extLst>
          </p:cNvPr>
          <p:cNvPicPr>
            <a:picLocks noChangeAspect="1"/>
          </p:cNvPicPr>
          <p:nvPr/>
        </p:nvPicPr>
        <p:blipFill>
          <a:blip r:embed="rId3"/>
          <a:stretch>
            <a:fillRect/>
          </a:stretch>
        </p:blipFill>
        <p:spPr>
          <a:xfrm rot="12218850">
            <a:off x="7131163" y="1758051"/>
            <a:ext cx="1068265" cy="835448"/>
          </a:xfrm>
          <a:prstGeom prst="rect">
            <a:avLst/>
          </a:prstGeom>
        </p:spPr>
      </p:pic>
      <p:graphicFrame>
        <p:nvGraphicFramePr>
          <p:cNvPr id="14" name="Tableau 14">
            <a:extLst>
              <a:ext uri="{FF2B5EF4-FFF2-40B4-BE49-F238E27FC236}">
                <a16:creationId xmlns:a16="http://schemas.microsoft.com/office/drawing/2014/main" id="{487F5BB8-56BB-4D49-A02A-21CE7D7EBBE3}"/>
              </a:ext>
            </a:extLst>
          </p:cNvPr>
          <p:cNvGraphicFramePr>
            <a:graphicFrameLocks noGrp="1"/>
          </p:cNvGraphicFramePr>
          <p:nvPr>
            <p:extLst>
              <p:ext uri="{D42A27DB-BD31-4B8C-83A1-F6EECF244321}">
                <p14:modId xmlns:p14="http://schemas.microsoft.com/office/powerpoint/2010/main" val="320456140"/>
              </p:ext>
            </p:extLst>
          </p:nvPr>
        </p:nvGraphicFramePr>
        <p:xfrm>
          <a:off x="1094191" y="3500353"/>
          <a:ext cx="10003619" cy="2142379"/>
        </p:xfrm>
        <a:graphic>
          <a:graphicData uri="http://schemas.openxmlformats.org/drawingml/2006/table">
            <a:tbl>
              <a:tblPr firstRow="1" bandRow="1">
                <a:tableStyleId>{5C22544A-7EE6-4342-B048-85BDC9FD1C3A}</a:tableStyleId>
              </a:tblPr>
              <a:tblGrid>
                <a:gridCol w="1174423">
                  <a:extLst>
                    <a:ext uri="{9D8B030D-6E8A-4147-A177-3AD203B41FA5}">
                      <a16:colId xmlns:a16="http://schemas.microsoft.com/office/drawing/2014/main" val="2996676708"/>
                    </a:ext>
                  </a:extLst>
                </a:gridCol>
                <a:gridCol w="2160116">
                  <a:extLst>
                    <a:ext uri="{9D8B030D-6E8A-4147-A177-3AD203B41FA5}">
                      <a16:colId xmlns:a16="http://schemas.microsoft.com/office/drawing/2014/main" val="2730137374"/>
                    </a:ext>
                  </a:extLst>
                </a:gridCol>
                <a:gridCol w="1485792">
                  <a:extLst>
                    <a:ext uri="{9D8B030D-6E8A-4147-A177-3AD203B41FA5}">
                      <a16:colId xmlns:a16="http://schemas.microsoft.com/office/drawing/2014/main" val="3104061586"/>
                    </a:ext>
                  </a:extLst>
                </a:gridCol>
                <a:gridCol w="1848748">
                  <a:extLst>
                    <a:ext uri="{9D8B030D-6E8A-4147-A177-3AD203B41FA5}">
                      <a16:colId xmlns:a16="http://schemas.microsoft.com/office/drawing/2014/main" val="3267841243"/>
                    </a:ext>
                  </a:extLst>
                </a:gridCol>
                <a:gridCol w="1064796">
                  <a:extLst>
                    <a:ext uri="{9D8B030D-6E8A-4147-A177-3AD203B41FA5}">
                      <a16:colId xmlns:a16="http://schemas.microsoft.com/office/drawing/2014/main" val="1145130202"/>
                    </a:ext>
                  </a:extLst>
                </a:gridCol>
                <a:gridCol w="2269744">
                  <a:extLst>
                    <a:ext uri="{9D8B030D-6E8A-4147-A177-3AD203B41FA5}">
                      <a16:colId xmlns:a16="http://schemas.microsoft.com/office/drawing/2014/main" val="2871167283"/>
                    </a:ext>
                  </a:extLst>
                </a:gridCol>
              </a:tblGrid>
              <a:tr h="558391">
                <a:tc gridSpan="6">
                  <a:txBody>
                    <a:bodyPr/>
                    <a:lstStyle/>
                    <a:p>
                      <a:pPr algn="ctr"/>
                      <a:r>
                        <a:rPr lang="fr-FR" sz="2000" b="0" dirty="0"/>
                        <a:t>Que se passe-t-il lorsque…? </a:t>
                      </a:r>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3921356961"/>
                  </a:ext>
                </a:extLst>
              </a:tr>
              <a:tr h="791994">
                <a:tc>
                  <a:txBody>
                    <a:bodyPr/>
                    <a:lstStyle/>
                    <a:p>
                      <a:r>
                        <a:rPr lang="fr-FR" dirty="0"/>
                        <a:t>Offre </a:t>
                      </a:r>
                      <a:r>
                        <a:rPr lang="fr-FR" dirty="0">
                          <a:sym typeface="Wingdings" panose="05000000000000000000" pitchFamily="2" charset="2"/>
                        </a:rPr>
                        <a:t></a:t>
                      </a:r>
                      <a:endParaRPr lang="fr-FR" dirty="0"/>
                    </a:p>
                  </a:txBody>
                  <a:tcPr/>
                </a:tc>
                <a:tc>
                  <a:txBody>
                    <a:bodyPr/>
                    <a:lstStyle/>
                    <a:p>
                      <a:endParaRPr lang="fr-FR" dirty="0"/>
                    </a:p>
                  </a:txBody>
                  <a:tcPr/>
                </a:tc>
                <a:tc>
                  <a:txBody>
                    <a:bodyPr/>
                    <a:lstStyle/>
                    <a:p>
                      <a:r>
                        <a:rPr lang="fr-FR" dirty="0"/>
                        <a:t>Demande </a:t>
                      </a:r>
                      <a:r>
                        <a:rPr lang="fr-FR" dirty="0">
                          <a:sym typeface="Wingdings" panose="05000000000000000000" pitchFamily="2" charset="2"/>
                        </a:rPr>
                        <a:t></a:t>
                      </a:r>
                      <a:endParaRPr lang="fr-FR" dirty="0"/>
                    </a:p>
                  </a:txBody>
                  <a:tcPr/>
                </a:tc>
                <a:tc>
                  <a:txBody>
                    <a:bodyPr/>
                    <a:lstStyle/>
                    <a:p>
                      <a:endParaRPr lang="fr-FR"/>
                    </a:p>
                  </a:txBody>
                  <a:tcPr/>
                </a:tc>
                <a:tc>
                  <a:txBody>
                    <a:bodyPr/>
                    <a:lstStyle/>
                    <a:p>
                      <a:r>
                        <a:rPr lang="fr-FR" dirty="0"/>
                        <a:t>Prix </a:t>
                      </a:r>
                      <a:r>
                        <a:rPr lang="fr-FR" dirty="0">
                          <a:sym typeface="Wingdings" panose="05000000000000000000" pitchFamily="2" charset="2"/>
                        </a:rPr>
                        <a:t></a:t>
                      </a:r>
                      <a:endParaRPr lang="fr-FR" dirty="0"/>
                    </a:p>
                  </a:txBody>
                  <a:tcPr/>
                </a:tc>
                <a:tc>
                  <a:txBody>
                    <a:bodyPr/>
                    <a:lstStyle/>
                    <a:p>
                      <a:endParaRPr lang="fr-FR" dirty="0"/>
                    </a:p>
                  </a:txBody>
                  <a:tcPr/>
                </a:tc>
                <a:extLst>
                  <a:ext uri="{0D108BD9-81ED-4DB2-BD59-A6C34878D82A}">
                    <a16:rowId xmlns:a16="http://schemas.microsoft.com/office/drawing/2014/main" val="1486090307"/>
                  </a:ext>
                </a:extLst>
              </a:tr>
              <a:tr h="791994">
                <a:tc>
                  <a:txBody>
                    <a:bodyPr/>
                    <a:lstStyle/>
                    <a:p>
                      <a:r>
                        <a:rPr lang="fr-FR" dirty="0"/>
                        <a:t>Offre </a:t>
                      </a:r>
                      <a:r>
                        <a:rPr lang="fr-FR" dirty="0">
                          <a:sym typeface="Wingdings" panose="05000000000000000000" pitchFamily="2" charset="2"/>
                        </a:rPr>
                        <a:t></a:t>
                      </a:r>
                      <a:endParaRPr lang="fr-FR" dirty="0"/>
                    </a:p>
                  </a:txBody>
                  <a:tcPr/>
                </a:tc>
                <a:tc>
                  <a:txBody>
                    <a:bodyPr/>
                    <a:lstStyle/>
                    <a:p>
                      <a:endParaRPr lang="fr-FR"/>
                    </a:p>
                  </a:txBody>
                  <a:tcPr/>
                </a:tc>
                <a:tc>
                  <a:txBody>
                    <a:bodyPr/>
                    <a:lstStyle/>
                    <a:p>
                      <a:r>
                        <a:rPr lang="fr-FR" dirty="0"/>
                        <a:t>Demande </a:t>
                      </a:r>
                      <a:r>
                        <a:rPr lang="fr-FR" dirty="0">
                          <a:sym typeface="Wingdings" panose="05000000000000000000" pitchFamily="2" charset="2"/>
                        </a:rPr>
                        <a:t></a:t>
                      </a:r>
                      <a:endParaRPr lang="fr-FR" dirty="0"/>
                    </a:p>
                  </a:txBody>
                  <a:tcPr/>
                </a:tc>
                <a:tc>
                  <a:txBody>
                    <a:bodyPr/>
                    <a:lstStyle/>
                    <a:p>
                      <a:endParaRPr lang="fr-FR" dirty="0"/>
                    </a:p>
                  </a:txBody>
                  <a:tcPr/>
                </a:tc>
                <a:tc>
                  <a:txBody>
                    <a:bodyPr/>
                    <a:lstStyle/>
                    <a:p>
                      <a:r>
                        <a:rPr lang="fr-FR" dirty="0"/>
                        <a:t>Prix </a:t>
                      </a:r>
                      <a:r>
                        <a:rPr lang="fr-FR" dirty="0">
                          <a:sym typeface="Wingdings" panose="05000000000000000000" pitchFamily="2" charset="2"/>
                        </a:rPr>
                        <a:t></a:t>
                      </a:r>
                      <a:endParaRPr lang="fr-FR" dirty="0"/>
                    </a:p>
                  </a:txBody>
                  <a:tcPr/>
                </a:tc>
                <a:tc>
                  <a:txBody>
                    <a:bodyPr/>
                    <a:lstStyle/>
                    <a:p>
                      <a:endParaRPr lang="fr-FR" dirty="0"/>
                    </a:p>
                  </a:txBody>
                  <a:tcPr/>
                </a:tc>
                <a:extLst>
                  <a:ext uri="{0D108BD9-81ED-4DB2-BD59-A6C34878D82A}">
                    <a16:rowId xmlns:a16="http://schemas.microsoft.com/office/drawing/2014/main" val="650975842"/>
                  </a:ext>
                </a:extLst>
              </a:tr>
            </a:tbl>
          </a:graphicData>
        </a:graphic>
      </p:graphicFrame>
      <p:grpSp>
        <p:nvGrpSpPr>
          <p:cNvPr id="20" name="Groupe 19">
            <a:extLst>
              <a:ext uri="{FF2B5EF4-FFF2-40B4-BE49-F238E27FC236}">
                <a16:creationId xmlns:a16="http://schemas.microsoft.com/office/drawing/2014/main" id="{926104C6-7C36-4CE0-B85E-B29630AD434E}"/>
              </a:ext>
            </a:extLst>
          </p:cNvPr>
          <p:cNvGrpSpPr/>
          <p:nvPr/>
        </p:nvGrpSpPr>
        <p:grpSpPr>
          <a:xfrm>
            <a:off x="4796327" y="1472546"/>
            <a:ext cx="2050026" cy="1625813"/>
            <a:chOff x="4746886" y="1307564"/>
            <a:chExt cx="2050026" cy="1625813"/>
          </a:xfrm>
        </p:grpSpPr>
        <p:sp>
          <p:nvSpPr>
            <p:cNvPr id="10" name="Rectangle : coins arrondis 9">
              <a:extLst>
                <a:ext uri="{FF2B5EF4-FFF2-40B4-BE49-F238E27FC236}">
                  <a16:creationId xmlns:a16="http://schemas.microsoft.com/office/drawing/2014/main" id="{9D7D3C0D-6CE4-4CFF-ABEE-893A3F9DF096}"/>
                </a:ext>
              </a:extLst>
            </p:cNvPr>
            <p:cNvSpPr/>
            <p:nvPr/>
          </p:nvSpPr>
          <p:spPr>
            <a:xfrm>
              <a:off x="4746886" y="1307564"/>
              <a:ext cx="2050026" cy="72087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PRIX</a:t>
              </a:r>
            </a:p>
            <a:p>
              <a:pPr algn="ctr"/>
              <a:r>
                <a:rPr lang="fr-FR" dirty="0"/>
                <a:t> (de vente)</a:t>
              </a:r>
            </a:p>
          </p:txBody>
        </p:sp>
        <p:pic>
          <p:nvPicPr>
            <p:cNvPr id="18" name="Image 17">
              <a:extLst>
                <a:ext uri="{FF2B5EF4-FFF2-40B4-BE49-F238E27FC236}">
                  <a16:creationId xmlns:a16="http://schemas.microsoft.com/office/drawing/2014/main" id="{9DE20DAB-5066-4FA0-B350-A9A108184FD0}"/>
                </a:ext>
              </a:extLst>
            </p:cNvPr>
            <p:cNvPicPr>
              <a:picLocks noChangeAspect="1"/>
            </p:cNvPicPr>
            <p:nvPr/>
          </p:nvPicPr>
          <p:blipFill>
            <a:blip r:embed="rId4"/>
            <a:stretch>
              <a:fillRect/>
            </a:stretch>
          </p:blipFill>
          <p:spPr>
            <a:xfrm rot="18945717">
              <a:off x="5455774" y="2193243"/>
              <a:ext cx="740134" cy="740134"/>
            </a:xfrm>
            <a:prstGeom prst="rect">
              <a:avLst/>
            </a:prstGeom>
          </p:spPr>
        </p:pic>
      </p:grpSp>
      <p:sp>
        <p:nvSpPr>
          <p:cNvPr id="15" name="ZoneTexte 14">
            <a:extLst>
              <a:ext uri="{FF2B5EF4-FFF2-40B4-BE49-F238E27FC236}">
                <a16:creationId xmlns:a16="http://schemas.microsoft.com/office/drawing/2014/main" id="{D478DDE3-9634-4B01-8A21-B0023620BDBC}"/>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16813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B98D7D65-7624-4249-96C9-4AE172AEABD7}"/>
              </a:ext>
            </a:extLst>
          </p:cNvPr>
          <p:cNvSpPr>
            <a:spLocks noGrp="1"/>
          </p:cNvSpPr>
          <p:nvPr>
            <p:ph type="title"/>
          </p:nvPr>
        </p:nvSpPr>
        <p:spPr>
          <a:xfrm>
            <a:off x="828598" y="173936"/>
            <a:ext cx="10825391" cy="720874"/>
          </a:xfrm>
        </p:spPr>
        <p:txBody>
          <a:bodyPr>
            <a:noAutofit/>
          </a:bodyPr>
          <a:lstStyle/>
          <a:p>
            <a:r>
              <a:rPr lang="fr-FR" dirty="0">
                <a:solidFill>
                  <a:schemeClr val="accent1"/>
                </a:solidFill>
              </a:rPr>
              <a:t>La loi de l’offre et de la demande</a:t>
            </a:r>
          </a:p>
        </p:txBody>
      </p:sp>
      <p:sp>
        <p:nvSpPr>
          <p:cNvPr id="9" name="ZoneTexte 8">
            <a:extLst>
              <a:ext uri="{FF2B5EF4-FFF2-40B4-BE49-F238E27FC236}">
                <a16:creationId xmlns:a16="http://schemas.microsoft.com/office/drawing/2014/main" id="{17B2411B-D73C-415C-8913-A61D173FC187}"/>
              </a:ext>
            </a:extLst>
          </p:cNvPr>
          <p:cNvSpPr txBox="1"/>
          <p:nvPr/>
        </p:nvSpPr>
        <p:spPr>
          <a:xfrm>
            <a:off x="828598" y="2304438"/>
            <a:ext cx="6132945" cy="3477875"/>
          </a:xfrm>
          <a:prstGeom prst="rect">
            <a:avLst/>
          </a:prstGeom>
          <a:solidFill>
            <a:schemeClr val="accent2">
              <a:lumMod val="60000"/>
              <a:lumOff val="40000"/>
            </a:schemeClr>
          </a:solidFill>
        </p:spPr>
        <p:txBody>
          <a:bodyPr wrap="square" rtlCol="0">
            <a:spAutoFit/>
          </a:bodyPr>
          <a:lstStyle/>
          <a:p>
            <a:r>
              <a:rPr lang="fr-FR" sz="2000" dirty="0"/>
              <a:t>La loi de l’offre et de la demande est une loi économique, selon laquelle</a:t>
            </a:r>
          </a:p>
          <a:p>
            <a:pPr marL="285750" indent="-285750">
              <a:buFont typeface="Wingdings" panose="05000000000000000000" pitchFamily="2" charset="2"/>
              <a:buChar char="§"/>
            </a:pPr>
            <a:r>
              <a:rPr lang="fr-FR" sz="2000" dirty="0"/>
              <a:t>la hausse du prix (d’une marchandise) conduit à </a:t>
            </a:r>
          </a:p>
          <a:p>
            <a:pPr marL="742950" lvl="1" indent="-285750">
              <a:buFont typeface="Wingdings" panose="05000000000000000000" pitchFamily="2" charset="2"/>
              <a:buChar char="§"/>
            </a:pPr>
            <a:r>
              <a:rPr lang="fr-FR" sz="2000" dirty="0"/>
              <a:t>la baisse de sa demande </a:t>
            </a:r>
          </a:p>
          <a:p>
            <a:pPr marL="742950" lvl="1" indent="-285750">
              <a:buFont typeface="Wingdings" panose="05000000000000000000" pitchFamily="2" charset="2"/>
              <a:buChar char="§"/>
            </a:pPr>
            <a:r>
              <a:rPr lang="fr-FR" sz="2000" dirty="0"/>
              <a:t>et à l’augmentation de son offre</a:t>
            </a:r>
          </a:p>
          <a:p>
            <a:pPr marL="285750" indent="-285750">
              <a:buFont typeface="Wingdings" panose="05000000000000000000" pitchFamily="2" charset="2"/>
              <a:buChar char="§"/>
            </a:pPr>
            <a:r>
              <a:rPr lang="fr-FR" sz="2000" dirty="0"/>
              <a:t>et réciproquement.</a:t>
            </a:r>
          </a:p>
          <a:p>
            <a:endParaRPr lang="fr-FR" sz="2000" dirty="0"/>
          </a:p>
          <a:p>
            <a:r>
              <a:rPr lang="fr-FR" sz="2000" dirty="0"/>
              <a:t>Elle suppose des ajustements successifs des prix et quantités pour aboutir à une situation d’équilibre</a:t>
            </a:r>
          </a:p>
          <a:p>
            <a:pPr marL="285750" indent="-285750">
              <a:buFont typeface="Wingdings" panose="05000000000000000000" pitchFamily="2" charset="2"/>
              <a:buChar char="§"/>
            </a:pPr>
            <a:r>
              <a:rPr lang="fr-FR" sz="2000" dirty="0"/>
              <a:t>pour le prix d’équilibre, les quantités offertes et les quantités demandées s’égalisent.</a:t>
            </a:r>
          </a:p>
        </p:txBody>
      </p:sp>
      <p:pic>
        <p:nvPicPr>
          <p:cNvPr id="17" name="Image 16">
            <a:extLst>
              <a:ext uri="{FF2B5EF4-FFF2-40B4-BE49-F238E27FC236}">
                <a16:creationId xmlns:a16="http://schemas.microsoft.com/office/drawing/2014/main" id="{BA13B1F9-B971-455F-AF58-05A5C8259F77}"/>
              </a:ext>
            </a:extLst>
          </p:cNvPr>
          <p:cNvPicPr>
            <a:picLocks noChangeAspect="1"/>
          </p:cNvPicPr>
          <p:nvPr/>
        </p:nvPicPr>
        <p:blipFill>
          <a:blip r:embed="rId2"/>
          <a:stretch>
            <a:fillRect/>
          </a:stretch>
        </p:blipFill>
        <p:spPr>
          <a:xfrm>
            <a:off x="7435895" y="1773104"/>
            <a:ext cx="4077633" cy="4077633"/>
          </a:xfrm>
          <a:prstGeom prst="rect">
            <a:avLst/>
          </a:prstGeom>
        </p:spPr>
      </p:pic>
      <p:sp>
        <p:nvSpPr>
          <p:cNvPr id="18" name="ZoneTexte 17">
            <a:extLst>
              <a:ext uri="{FF2B5EF4-FFF2-40B4-BE49-F238E27FC236}">
                <a16:creationId xmlns:a16="http://schemas.microsoft.com/office/drawing/2014/main" id="{7339F8F5-B599-45A6-B9E8-A2F593C84FF4}"/>
              </a:ext>
            </a:extLst>
          </p:cNvPr>
          <p:cNvSpPr txBox="1"/>
          <p:nvPr/>
        </p:nvSpPr>
        <p:spPr>
          <a:xfrm>
            <a:off x="828599" y="1425864"/>
            <a:ext cx="5591718" cy="646331"/>
          </a:xfrm>
          <a:prstGeom prst="rect">
            <a:avLst/>
          </a:prstGeom>
          <a:noFill/>
        </p:spPr>
        <p:txBody>
          <a:bodyPr wrap="square">
            <a:spAutoFit/>
          </a:bodyPr>
          <a:lstStyle/>
          <a:p>
            <a:r>
              <a:rPr lang="fr-FR" dirty="0">
                <a:hlinkClick r:id="rId3"/>
              </a:rPr>
              <a:t>https://www.youtube.com/watch?v=u257MpCmHy0</a:t>
            </a:r>
            <a:endParaRPr lang="fr-FR" dirty="0"/>
          </a:p>
          <a:p>
            <a:endParaRPr lang="fr-FR" dirty="0"/>
          </a:p>
        </p:txBody>
      </p:sp>
      <p:sp>
        <p:nvSpPr>
          <p:cNvPr id="19" name="ZoneTexte 18">
            <a:extLst>
              <a:ext uri="{FF2B5EF4-FFF2-40B4-BE49-F238E27FC236}">
                <a16:creationId xmlns:a16="http://schemas.microsoft.com/office/drawing/2014/main" id="{51BD34BF-39E5-49BA-9221-C7176CC739B4}"/>
              </a:ext>
            </a:extLst>
          </p:cNvPr>
          <p:cNvSpPr txBox="1"/>
          <p:nvPr/>
        </p:nvSpPr>
        <p:spPr>
          <a:xfrm>
            <a:off x="828598" y="778847"/>
            <a:ext cx="6132945" cy="400110"/>
          </a:xfrm>
          <a:prstGeom prst="rect">
            <a:avLst/>
          </a:prstGeom>
          <a:noFill/>
        </p:spPr>
        <p:txBody>
          <a:bodyPr wrap="square" rtlCol="0">
            <a:spAutoFit/>
          </a:bodyPr>
          <a:lstStyle/>
          <a:p>
            <a:r>
              <a:rPr lang="fr-FR" sz="2000" dirty="0">
                <a:solidFill>
                  <a:schemeClr val="accent1"/>
                </a:solidFill>
              </a:rPr>
              <a:t>Alfred MARSHALL (économiste britannique, 1842-1924)</a:t>
            </a:r>
            <a:endParaRPr lang="fr-FR" sz="2000" dirty="0"/>
          </a:p>
        </p:txBody>
      </p:sp>
      <p:pic>
        <p:nvPicPr>
          <p:cNvPr id="20" name="Image 19">
            <a:extLst>
              <a:ext uri="{FF2B5EF4-FFF2-40B4-BE49-F238E27FC236}">
                <a16:creationId xmlns:a16="http://schemas.microsoft.com/office/drawing/2014/main" id="{ED31330E-5131-4078-9464-1DA899AB8E76}"/>
              </a:ext>
            </a:extLst>
          </p:cNvPr>
          <p:cNvPicPr>
            <a:picLocks noChangeAspect="1"/>
          </p:cNvPicPr>
          <p:nvPr/>
        </p:nvPicPr>
        <p:blipFill>
          <a:blip r:embed="rId4"/>
          <a:stretch>
            <a:fillRect/>
          </a:stretch>
        </p:blipFill>
        <p:spPr>
          <a:xfrm>
            <a:off x="828599" y="6438280"/>
            <a:ext cx="10534801" cy="377985"/>
          </a:xfrm>
          <a:prstGeom prst="rect">
            <a:avLst/>
          </a:prstGeom>
        </p:spPr>
      </p:pic>
      <p:sp>
        <p:nvSpPr>
          <p:cNvPr id="10" name="ZoneTexte 9">
            <a:extLst>
              <a:ext uri="{FF2B5EF4-FFF2-40B4-BE49-F238E27FC236}">
                <a16:creationId xmlns:a16="http://schemas.microsoft.com/office/drawing/2014/main" id="{049D61C2-93E5-4CC4-AF13-421D652E0D62}"/>
              </a:ext>
            </a:extLst>
          </p:cNvPr>
          <p:cNvSpPr txBox="1"/>
          <p:nvPr/>
        </p:nvSpPr>
        <p:spPr>
          <a:xfrm flipH="1">
            <a:off x="11363400" y="-24945"/>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4070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1495FB-93CF-42C1-A1F8-F2F79F0A1A7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dirty="0" err="1">
                <a:solidFill>
                  <a:schemeClr val="accent2"/>
                </a:solidFill>
              </a:rPr>
              <a:t>Méthodologie</a:t>
            </a:r>
            <a:r>
              <a:rPr lang="en-US" sz="6600" b="1" dirty="0">
                <a:solidFill>
                  <a:schemeClr val="accent2"/>
                </a:solidFill>
              </a:rPr>
              <a:t>, </a:t>
            </a:r>
            <a:r>
              <a:rPr lang="en-US" sz="6600" b="1" dirty="0" err="1">
                <a:solidFill>
                  <a:schemeClr val="accent2"/>
                </a:solidFill>
              </a:rPr>
              <a:t>outils</a:t>
            </a:r>
            <a:r>
              <a:rPr lang="en-US" sz="6600" b="1" dirty="0">
                <a:solidFill>
                  <a:schemeClr val="accent2"/>
                </a:solidFill>
              </a:rPr>
              <a:t> </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027B1F9A-9CA0-42D3-B532-C78EDB2DBBCA}"/>
              </a:ext>
            </a:extLst>
          </p:cNvPr>
          <p:cNvPicPr>
            <a:picLocks noChangeAspect="1"/>
          </p:cNvPicPr>
          <p:nvPr/>
        </p:nvPicPr>
        <p:blipFill>
          <a:blip r:embed="rId3"/>
          <a:stretch>
            <a:fillRect/>
          </a:stretch>
        </p:blipFill>
        <p:spPr>
          <a:xfrm>
            <a:off x="1240703" y="6471597"/>
            <a:ext cx="10534801" cy="377985"/>
          </a:xfrm>
          <a:prstGeom prst="rect">
            <a:avLst/>
          </a:prstGeom>
        </p:spPr>
      </p:pic>
      <p:pic>
        <p:nvPicPr>
          <p:cNvPr id="10" name="Image 9">
            <a:extLst>
              <a:ext uri="{FF2B5EF4-FFF2-40B4-BE49-F238E27FC236}">
                <a16:creationId xmlns:a16="http://schemas.microsoft.com/office/drawing/2014/main" id="{B50D7F4A-63AC-4357-AFFE-E0C93658F5AD}"/>
              </a:ext>
            </a:extLst>
          </p:cNvPr>
          <p:cNvPicPr>
            <a:picLocks noChangeAspect="1"/>
          </p:cNvPicPr>
          <p:nvPr/>
        </p:nvPicPr>
        <p:blipFill>
          <a:blip r:embed="rId4"/>
          <a:stretch>
            <a:fillRect/>
          </a:stretch>
        </p:blipFill>
        <p:spPr>
          <a:xfrm>
            <a:off x="638881" y="2469183"/>
            <a:ext cx="2326312" cy="3605784"/>
          </a:xfrm>
          <a:prstGeom prst="rect">
            <a:avLst/>
          </a:prstGeom>
          <a:solidFill>
            <a:schemeClr val="bg2">
              <a:lumMod val="75000"/>
            </a:schemeClr>
          </a:solidFill>
        </p:spPr>
      </p:pic>
      <p:sp>
        <p:nvSpPr>
          <p:cNvPr id="11" name="ZoneTexte 10">
            <a:extLst>
              <a:ext uri="{FF2B5EF4-FFF2-40B4-BE49-F238E27FC236}">
                <a16:creationId xmlns:a16="http://schemas.microsoft.com/office/drawing/2014/main" id="{5847EDED-DD61-40E7-AA3B-A75EB1D1C6F9}"/>
              </a:ext>
            </a:extLst>
          </p:cNvPr>
          <p:cNvSpPr txBox="1"/>
          <p:nvPr/>
        </p:nvSpPr>
        <p:spPr>
          <a:xfrm>
            <a:off x="3538510" y="2305349"/>
            <a:ext cx="4150292"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mn-cs"/>
              </a:rPr>
              <a:t>Exemple : projet, business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Qui suis-je ? (formation, expériences utiles au projet,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Quelle est ma cible de clientèle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 est le produit / service que je souhaite lancer ? Quelles sont ses caractéristiques ? Ses atouts par rapport au produit / service concurrent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Quelles sont les étapes, le planning de mon projet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De quels moyens ai-je besoin ? (locaux, équipements,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 est mon besoin de financement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 est mon objectif ? (développer le chiffres d’affaires, augmenter la marge ? …)</a:t>
            </a:r>
          </a:p>
        </p:txBody>
      </p:sp>
      <p:sp>
        <p:nvSpPr>
          <p:cNvPr id="8" name="ZoneTexte 7">
            <a:extLst>
              <a:ext uri="{FF2B5EF4-FFF2-40B4-BE49-F238E27FC236}">
                <a16:creationId xmlns:a16="http://schemas.microsoft.com/office/drawing/2014/main" id="{588AE849-B98E-4E49-956F-3F9F900107F4}"/>
              </a:ext>
            </a:extLst>
          </p:cNvPr>
          <p:cNvSpPr txBox="1"/>
          <p:nvPr/>
        </p:nvSpPr>
        <p:spPr>
          <a:xfrm>
            <a:off x="7892716" y="2257218"/>
            <a:ext cx="374200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mn-cs"/>
              </a:rPr>
              <a:t>Exemple : contrat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Qui sont les cocontractants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 est l’objet du contrat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Quelles sont les conditions d’exécution du contrat ? Où ? Quand ? Comment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Quelles sont les dates de début / fin du contrat (durée du contrat) ?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Quel est le prix de l’objet du contrat ? </a:t>
            </a:r>
          </a:p>
        </p:txBody>
      </p:sp>
    </p:spTree>
    <p:extLst>
      <p:ext uri="{BB962C8B-B14F-4D97-AF65-F5344CB8AC3E}">
        <p14:creationId xmlns:p14="http://schemas.microsoft.com/office/powerpoint/2010/main" val="424146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B98D7D65-7624-4249-96C9-4AE172AEABD7}"/>
              </a:ext>
            </a:extLst>
          </p:cNvPr>
          <p:cNvSpPr>
            <a:spLocks noGrp="1"/>
          </p:cNvSpPr>
          <p:nvPr>
            <p:ph type="title"/>
          </p:nvPr>
        </p:nvSpPr>
        <p:spPr>
          <a:xfrm>
            <a:off x="623881" y="296654"/>
            <a:ext cx="9891718" cy="720874"/>
          </a:xfrm>
        </p:spPr>
        <p:txBody>
          <a:bodyPr>
            <a:noAutofit/>
          </a:bodyPr>
          <a:lstStyle/>
          <a:p>
            <a:r>
              <a:rPr lang="fr-FR" dirty="0">
                <a:solidFill>
                  <a:schemeClr val="accent1"/>
                </a:solidFill>
              </a:rPr>
              <a:t>La loi de l’offre et de la demande</a:t>
            </a:r>
          </a:p>
        </p:txBody>
      </p:sp>
      <p:sp>
        <p:nvSpPr>
          <p:cNvPr id="2" name="ZoneTexte 1">
            <a:extLst>
              <a:ext uri="{FF2B5EF4-FFF2-40B4-BE49-F238E27FC236}">
                <a16:creationId xmlns:a16="http://schemas.microsoft.com/office/drawing/2014/main" id="{854CD22E-85B5-4C40-92FC-558F6027139E}"/>
              </a:ext>
            </a:extLst>
          </p:cNvPr>
          <p:cNvSpPr txBox="1"/>
          <p:nvPr/>
        </p:nvSpPr>
        <p:spPr>
          <a:xfrm>
            <a:off x="623881" y="1103459"/>
            <a:ext cx="4877267" cy="4801314"/>
          </a:xfrm>
          <a:prstGeom prst="rect">
            <a:avLst/>
          </a:prstGeom>
          <a:noFill/>
        </p:spPr>
        <p:txBody>
          <a:bodyPr wrap="square" rtlCol="0">
            <a:spAutoFit/>
          </a:bodyPr>
          <a:lstStyle/>
          <a:p>
            <a:r>
              <a:rPr lang="fr-FR" b="1" dirty="0"/>
              <a:t>La demande : fonction décroissante du prix </a:t>
            </a:r>
          </a:p>
          <a:p>
            <a:pPr marL="285750" indent="-285750">
              <a:buFontTx/>
              <a:buChar char="-"/>
            </a:pPr>
            <a:r>
              <a:rPr lang="fr-FR" dirty="0"/>
              <a:t>Effet de substitution</a:t>
            </a:r>
          </a:p>
          <a:p>
            <a:pPr marL="285750" indent="-285750">
              <a:buFontTx/>
              <a:buChar char="-"/>
            </a:pPr>
            <a:r>
              <a:rPr lang="fr-FR" dirty="0"/>
              <a:t>Effet revenu</a:t>
            </a:r>
          </a:p>
          <a:p>
            <a:endParaRPr lang="fr-FR" dirty="0"/>
          </a:p>
          <a:p>
            <a:r>
              <a:rPr lang="fr-FR" b="1" dirty="0"/>
              <a:t>L’offre : fonction croissante du prix</a:t>
            </a:r>
          </a:p>
          <a:p>
            <a:pPr marL="285750" indent="-285750">
              <a:buFontTx/>
              <a:buChar char="-"/>
            </a:pPr>
            <a:r>
              <a:rPr lang="fr-FR" dirty="0"/>
              <a:t>Opportunités de profit</a:t>
            </a:r>
          </a:p>
          <a:p>
            <a:pPr marL="285750" indent="-285750">
              <a:buFontTx/>
              <a:buChar char="-"/>
            </a:pPr>
            <a:endParaRPr lang="fr-FR" dirty="0"/>
          </a:p>
          <a:p>
            <a:r>
              <a:rPr lang="fr-FR" b="1" dirty="0"/>
              <a:t>Le prix d’équilibre </a:t>
            </a:r>
          </a:p>
          <a:p>
            <a:pPr marL="285750" indent="-285750">
              <a:buFontTx/>
              <a:buChar char="-"/>
            </a:pPr>
            <a:r>
              <a:rPr lang="fr-FR" dirty="0"/>
              <a:t>Offre et demande s’égalisent </a:t>
            </a:r>
          </a:p>
          <a:p>
            <a:pPr marL="285750" indent="-285750">
              <a:buFontTx/>
              <a:buChar char="-"/>
            </a:pPr>
            <a:endParaRPr lang="fr-FR" dirty="0"/>
          </a:p>
          <a:p>
            <a:r>
              <a:rPr lang="fr-FR" b="1" dirty="0"/>
              <a:t>Le déplacement des courbes </a:t>
            </a:r>
          </a:p>
          <a:p>
            <a:pPr marL="285750" indent="-285750">
              <a:buFontTx/>
              <a:buChar char="-"/>
            </a:pPr>
            <a:r>
              <a:rPr lang="fr-FR" dirty="0"/>
              <a:t>Vers un nouvel équilibre </a:t>
            </a:r>
          </a:p>
          <a:p>
            <a:endParaRPr lang="fr-FR" dirty="0"/>
          </a:p>
          <a:p>
            <a:r>
              <a:rPr lang="fr-FR" b="1" dirty="0"/>
              <a:t>L’élasticité </a:t>
            </a:r>
          </a:p>
          <a:p>
            <a:pPr marL="285750" indent="-285750">
              <a:buFontTx/>
              <a:buChar char="-"/>
            </a:pPr>
            <a:r>
              <a:rPr lang="fr-FR" dirty="0"/>
              <a:t>Sensibilité de la demande et de l’offre aux variations de prix </a:t>
            </a:r>
          </a:p>
          <a:p>
            <a:endParaRPr lang="fr-FR" dirty="0"/>
          </a:p>
        </p:txBody>
      </p:sp>
      <p:pic>
        <p:nvPicPr>
          <p:cNvPr id="3" name="Image 2">
            <a:extLst>
              <a:ext uri="{FF2B5EF4-FFF2-40B4-BE49-F238E27FC236}">
                <a16:creationId xmlns:a16="http://schemas.microsoft.com/office/drawing/2014/main" id="{E78CADC3-BD4C-453F-A224-A59A7660CAD9}"/>
              </a:ext>
            </a:extLst>
          </p:cNvPr>
          <p:cNvPicPr>
            <a:picLocks noChangeAspect="1"/>
          </p:cNvPicPr>
          <p:nvPr/>
        </p:nvPicPr>
        <p:blipFill>
          <a:blip r:embed="rId2"/>
          <a:stretch>
            <a:fillRect/>
          </a:stretch>
        </p:blipFill>
        <p:spPr>
          <a:xfrm>
            <a:off x="5501148" y="1413659"/>
            <a:ext cx="6349729" cy="4340882"/>
          </a:xfrm>
          <a:prstGeom prst="rect">
            <a:avLst/>
          </a:prstGeom>
        </p:spPr>
      </p:pic>
      <p:sp>
        <p:nvSpPr>
          <p:cNvPr id="8" name="ZoneTexte 7">
            <a:extLst>
              <a:ext uri="{FF2B5EF4-FFF2-40B4-BE49-F238E27FC236}">
                <a16:creationId xmlns:a16="http://schemas.microsoft.com/office/drawing/2014/main" id="{EDA3AA93-855B-4607-90C0-8292F8EA5C93}"/>
              </a:ext>
            </a:extLst>
          </p:cNvPr>
          <p:cNvSpPr txBox="1"/>
          <p:nvPr/>
        </p:nvSpPr>
        <p:spPr>
          <a:xfrm>
            <a:off x="623881" y="5950617"/>
            <a:ext cx="10089612" cy="400110"/>
          </a:xfrm>
          <a:prstGeom prst="rect">
            <a:avLst/>
          </a:prstGeom>
          <a:noFill/>
        </p:spPr>
        <p:txBody>
          <a:bodyPr wrap="square" rtlCol="0">
            <a:spAutoFit/>
          </a:bodyPr>
          <a:lstStyle/>
          <a:p>
            <a:r>
              <a:rPr lang="fr-FR" sz="2000" b="1" i="1" dirty="0">
                <a:solidFill>
                  <a:srgbClr val="FF0000"/>
                </a:solidFill>
              </a:rPr>
              <a:t>… Ceci dans un marché de concurrence « pure et parfaite »… mais est-ce toujours le cas?  </a:t>
            </a:r>
          </a:p>
        </p:txBody>
      </p:sp>
      <p:pic>
        <p:nvPicPr>
          <p:cNvPr id="11" name="Image 10">
            <a:extLst>
              <a:ext uri="{FF2B5EF4-FFF2-40B4-BE49-F238E27FC236}">
                <a16:creationId xmlns:a16="http://schemas.microsoft.com/office/drawing/2014/main" id="{BD5A2F92-A67F-483D-BEFA-9908F7640B94}"/>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7" name="ZoneTexte 6">
            <a:extLst>
              <a:ext uri="{FF2B5EF4-FFF2-40B4-BE49-F238E27FC236}">
                <a16:creationId xmlns:a16="http://schemas.microsoft.com/office/drawing/2014/main" id="{5DA29F1F-83E3-4D7C-942D-216866FCF787}"/>
              </a:ext>
            </a:extLst>
          </p:cNvPr>
          <p:cNvSpPr txBox="1"/>
          <p:nvPr/>
        </p:nvSpPr>
        <p:spPr>
          <a:xfrm flipH="1">
            <a:off x="11523757" y="-57289"/>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7571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0D7CF3-2EDA-46B6-A6F7-E2F8F27551F4}"/>
              </a:ext>
            </a:extLst>
          </p:cNvPr>
          <p:cNvSpPr>
            <a:spLocks noGrp="1"/>
          </p:cNvSpPr>
          <p:nvPr>
            <p:ph type="title"/>
          </p:nvPr>
        </p:nvSpPr>
        <p:spPr>
          <a:xfrm>
            <a:off x="838200" y="365125"/>
            <a:ext cx="10515600" cy="753991"/>
          </a:xfrm>
        </p:spPr>
        <p:txBody>
          <a:bodyPr/>
          <a:lstStyle/>
          <a:p>
            <a:r>
              <a:rPr lang="fr-FR" dirty="0">
                <a:solidFill>
                  <a:schemeClr val="accent1"/>
                </a:solidFill>
              </a:rPr>
              <a:t>L’élasticité en économie </a:t>
            </a:r>
          </a:p>
        </p:txBody>
      </p:sp>
      <p:sp>
        <p:nvSpPr>
          <p:cNvPr id="3" name="ZoneTexte 2">
            <a:extLst>
              <a:ext uri="{FF2B5EF4-FFF2-40B4-BE49-F238E27FC236}">
                <a16:creationId xmlns:a16="http://schemas.microsoft.com/office/drawing/2014/main" id="{D625B170-3195-4FAD-92A8-04CC9604AA89}"/>
              </a:ext>
            </a:extLst>
          </p:cNvPr>
          <p:cNvSpPr txBox="1"/>
          <p:nvPr/>
        </p:nvSpPr>
        <p:spPr>
          <a:xfrm>
            <a:off x="848319" y="1021208"/>
            <a:ext cx="10326329" cy="861774"/>
          </a:xfrm>
          <a:prstGeom prst="rect">
            <a:avLst/>
          </a:prstGeom>
          <a:noFill/>
          <a:ln w="12700">
            <a:solidFill>
              <a:schemeClr val="tx1">
                <a:lumMod val="85000"/>
                <a:lumOff val="15000"/>
              </a:schemeClr>
            </a:solidFill>
          </a:ln>
        </p:spPr>
        <p:txBody>
          <a:bodyPr wrap="square" rtlCol="0">
            <a:spAutoFit/>
          </a:bodyPr>
          <a:lstStyle/>
          <a:p>
            <a:r>
              <a:rPr lang="fr-FR" i="1" dirty="0"/>
              <a:t>En économie, l’élasticité désigne la variation relative d’une grandeur (effet) par rapport à la variation relative d’une autre grandeur (cause).</a:t>
            </a:r>
          </a:p>
          <a:p>
            <a:pPr algn="r"/>
            <a:r>
              <a:rPr lang="fr-FR" sz="1400" dirty="0"/>
              <a:t>Dictionnaire d’économie et de sciences sociales </a:t>
            </a:r>
          </a:p>
        </p:txBody>
      </p:sp>
      <p:grpSp>
        <p:nvGrpSpPr>
          <p:cNvPr id="13" name="Groupe 12">
            <a:extLst>
              <a:ext uri="{FF2B5EF4-FFF2-40B4-BE49-F238E27FC236}">
                <a16:creationId xmlns:a16="http://schemas.microsoft.com/office/drawing/2014/main" id="{F78CFF34-A694-448D-9B1D-306AF063D42B}"/>
              </a:ext>
            </a:extLst>
          </p:cNvPr>
          <p:cNvGrpSpPr/>
          <p:nvPr/>
        </p:nvGrpSpPr>
        <p:grpSpPr>
          <a:xfrm>
            <a:off x="8635203" y="3315910"/>
            <a:ext cx="2966697" cy="732864"/>
            <a:chOff x="1746914" y="3782621"/>
            <a:chExt cx="2132223" cy="732864"/>
          </a:xfrm>
        </p:grpSpPr>
        <p:grpSp>
          <p:nvGrpSpPr>
            <p:cNvPr id="12" name="Groupe 11">
              <a:extLst>
                <a:ext uri="{FF2B5EF4-FFF2-40B4-BE49-F238E27FC236}">
                  <a16:creationId xmlns:a16="http://schemas.microsoft.com/office/drawing/2014/main" id="{9C31298D-EF63-442D-AF03-96C8D7215D8D}"/>
                </a:ext>
              </a:extLst>
            </p:cNvPr>
            <p:cNvGrpSpPr/>
            <p:nvPr/>
          </p:nvGrpSpPr>
          <p:grpSpPr>
            <a:xfrm>
              <a:off x="1746914" y="3782621"/>
              <a:ext cx="2132223" cy="732864"/>
              <a:chOff x="4026090" y="4099875"/>
              <a:chExt cx="2132223" cy="732864"/>
            </a:xfrm>
          </p:grpSpPr>
          <p:sp>
            <p:nvSpPr>
              <p:cNvPr id="4" name="ZoneTexte 3">
                <a:extLst>
                  <a:ext uri="{FF2B5EF4-FFF2-40B4-BE49-F238E27FC236}">
                    <a16:creationId xmlns:a16="http://schemas.microsoft.com/office/drawing/2014/main" id="{2F379F23-E138-44F4-B3B8-657A43E1A27A}"/>
                  </a:ext>
                </a:extLst>
              </p:cNvPr>
              <p:cNvSpPr txBox="1"/>
              <p:nvPr/>
            </p:nvSpPr>
            <p:spPr>
              <a:xfrm>
                <a:off x="4763069" y="4099875"/>
                <a:ext cx="914400" cy="369332"/>
              </a:xfrm>
              <a:prstGeom prst="rect">
                <a:avLst/>
              </a:prstGeom>
              <a:noFill/>
            </p:spPr>
            <p:txBody>
              <a:bodyPr wrap="square" rtlCol="0">
                <a:spAutoFit/>
              </a:bodyPr>
              <a:lstStyle/>
              <a:p>
                <a:r>
                  <a:rPr lang="fr-FR" dirty="0"/>
                  <a:t>+15%</a:t>
                </a:r>
              </a:p>
            </p:txBody>
          </p:sp>
          <p:sp>
            <p:nvSpPr>
              <p:cNvPr id="6" name="ZoneTexte 5">
                <a:extLst>
                  <a:ext uri="{FF2B5EF4-FFF2-40B4-BE49-F238E27FC236}">
                    <a16:creationId xmlns:a16="http://schemas.microsoft.com/office/drawing/2014/main" id="{88DBBE3A-4CDD-4D46-8806-1B5D01186B6C}"/>
                  </a:ext>
                </a:extLst>
              </p:cNvPr>
              <p:cNvSpPr txBox="1"/>
              <p:nvPr/>
            </p:nvSpPr>
            <p:spPr>
              <a:xfrm>
                <a:off x="4763069" y="4463407"/>
                <a:ext cx="914400" cy="369332"/>
              </a:xfrm>
              <a:prstGeom prst="rect">
                <a:avLst/>
              </a:prstGeom>
              <a:noFill/>
            </p:spPr>
            <p:txBody>
              <a:bodyPr wrap="square" rtlCol="0">
                <a:spAutoFit/>
              </a:bodyPr>
              <a:lstStyle/>
              <a:p>
                <a:r>
                  <a:rPr lang="fr-FR" dirty="0"/>
                  <a:t>-10%</a:t>
                </a:r>
              </a:p>
            </p:txBody>
          </p:sp>
          <p:sp>
            <p:nvSpPr>
              <p:cNvPr id="7" name="ZoneTexte 6">
                <a:extLst>
                  <a:ext uri="{FF2B5EF4-FFF2-40B4-BE49-F238E27FC236}">
                    <a16:creationId xmlns:a16="http://schemas.microsoft.com/office/drawing/2014/main" id="{A1D5FD8C-C8DC-467B-AC84-138C13DA58D4}"/>
                  </a:ext>
                </a:extLst>
              </p:cNvPr>
              <p:cNvSpPr txBox="1"/>
              <p:nvPr/>
            </p:nvSpPr>
            <p:spPr>
              <a:xfrm>
                <a:off x="5544164" y="4246286"/>
                <a:ext cx="614149" cy="369332"/>
              </a:xfrm>
              <a:prstGeom prst="rect">
                <a:avLst/>
              </a:prstGeom>
              <a:noFill/>
            </p:spPr>
            <p:txBody>
              <a:bodyPr wrap="square" rtlCol="0">
                <a:spAutoFit/>
              </a:bodyPr>
              <a:lstStyle/>
              <a:p>
                <a:r>
                  <a:rPr lang="fr-FR" dirty="0"/>
                  <a:t>= -1,5</a:t>
                </a:r>
              </a:p>
            </p:txBody>
          </p:sp>
          <p:sp>
            <p:nvSpPr>
              <p:cNvPr id="8" name="ZoneTexte 7">
                <a:extLst>
                  <a:ext uri="{FF2B5EF4-FFF2-40B4-BE49-F238E27FC236}">
                    <a16:creationId xmlns:a16="http://schemas.microsoft.com/office/drawing/2014/main" id="{56DE1A86-E01D-49A1-83F8-64A1552E1D85}"/>
                  </a:ext>
                </a:extLst>
              </p:cNvPr>
              <p:cNvSpPr txBox="1"/>
              <p:nvPr/>
            </p:nvSpPr>
            <p:spPr>
              <a:xfrm>
                <a:off x="4026090" y="4276481"/>
                <a:ext cx="914400" cy="369332"/>
              </a:xfrm>
              <a:prstGeom prst="rect">
                <a:avLst/>
              </a:prstGeom>
              <a:noFill/>
            </p:spPr>
            <p:txBody>
              <a:bodyPr wrap="square" rtlCol="0">
                <a:spAutoFit/>
              </a:bodyPr>
              <a:lstStyle/>
              <a:p>
                <a:r>
                  <a:rPr lang="fr-FR" dirty="0"/>
                  <a:t>e = </a:t>
                </a:r>
              </a:p>
            </p:txBody>
          </p:sp>
        </p:grpSp>
        <p:cxnSp>
          <p:nvCxnSpPr>
            <p:cNvPr id="10" name="Connecteur droit 9">
              <a:extLst>
                <a:ext uri="{FF2B5EF4-FFF2-40B4-BE49-F238E27FC236}">
                  <a16:creationId xmlns:a16="http://schemas.microsoft.com/office/drawing/2014/main" id="{115919D1-B4EB-410E-8AE1-12F3BF5AFD83}"/>
                </a:ext>
              </a:extLst>
            </p:cNvPr>
            <p:cNvCxnSpPr>
              <a:cxnSpLocks/>
            </p:cNvCxnSpPr>
            <p:nvPr/>
          </p:nvCxnSpPr>
          <p:spPr>
            <a:xfrm flipV="1">
              <a:off x="2361063" y="4146793"/>
              <a:ext cx="903925" cy="1032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5" name="ZoneTexte 14">
            <a:extLst>
              <a:ext uri="{FF2B5EF4-FFF2-40B4-BE49-F238E27FC236}">
                <a16:creationId xmlns:a16="http://schemas.microsoft.com/office/drawing/2014/main" id="{ED1FFB0E-1921-4596-84EB-06FBABB6BC93}"/>
              </a:ext>
            </a:extLst>
          </p:cNvPr>
          <p:cNvSpPr txBox="1"/>
          <p:nvPr/>
        </p:nvSpPr>
        <p:spPr>
          <a:xfrm>
            <a:off x="828599" y="1964906"/>
            <a:ext cx="10326329" cy="1754326"/>
          </a:xfrm>
          <a:prstGeom prst="rect">
            <a:avLst/>
          </a:prstGeom>
          <a:noFill/>
        </p:spPr>
        <p:txBody>
          <a:bodyPr wrap="square" rtlCol="0">
            <a:spAutoFit/>
          </a:bodyPr>
          <a:lstStyle/>
          <a:p>
            <a:pPr marL="285750" indent="-285750">
              <a:buFont typeface="Wingdings" panose="05000000000000000000" pitchFamily="2" charset="2"/>
              <a:buChar char="§"/>
            </a:pPr>
            <a:r>
              <a:rPr lang="fr-FR" b="1" dirty="0"/>
              <a:t>Elasticité-prix de la demande </a:t>
            </a:r>
            <a:r>
              <a:rPr lang="fr-FR" dirty="0"/>
              <a:t>= élasticité de la demande par rapport au prix = sensibilité de la demande d’un bien à la variation du prix de ce bien </a:t>
            </a:r>
            <a:r>
              <a:rPr lang="fr-FR" dirty="0">
                <a:sym typeface="Wingdings" panose="05000000000000000000" pitchFamily="2" charset="2"/>
              </a:rPr>
              <a:t> plus la variation du prix a un effet sur la demande, plus l’élasticité-prix est forte</a:t>
            </a:r>
            <a:endParaRPr lang="fr-FR" dirty="0"/>
          </a:p>
          <a:p>
            <a:pPr marL="285750" indent="-285750">
              <a:buFont typeface="Wingdings" panose="05000000000000000000" pitchFamily="2" charset="2"/>
              <a:buChar char="§"/>
            </a:pPr>
            <a:r>
              <a:rPr lang="fr-FR" b="1" dirty="0"/>
              <a:t>Calcul de l’élasticité-prix </a:t>
            </a:r>
            <a:r>
              <a:rPr lang="fr-FR" dirty="0"/>
              <a:t>= taux de variation de la demande divisé par taux de variation du prix </a:t>
            </a:r>
            <a:r>
              <a:rPr lang="fr-FR" dirty="0">
                <a:sym typeface="Wingdings" panose="05000000000000000000" pitchFamily="2" charset="2"/>
              </a:rPr>
              <a:t> exemple : </a:t>
            </a:r>
            <a:r>
              <a:rPr lang="fr-FR" dirty="0"/>
              <a:t>si la demande d’un bien augmente de 15% lorsque son prix baisse de 10%, l’élasticité de la demande de ce bien par rapport au prix sera de -1,5 </a:t>
            </a:r>
          </a:p>
        </p:txBody>
      </p:sp>
      <p:sp>
        <p:nvSpPr>
          <p:cNvPr id="17" name="ZoneTexte 16">
            <a:extLst>
              <a:ext uri="{FF2B5EF4-FFF2-40B4-BE49-F238E27FC236}">
                <a16:creationId xmlns:a16="http://schemas.microsoft.com/office/drawing/2014/main" id="{A2E29E1D-9947-481D-B591-E39F494F13EC}"/>
              </a:ext>
            </a:extLst>
          </p:cNvPr>
          <p:cNvSpPr txBox="1"/>
          <p:nvPr/>
        </p:nvSpPr>
        <p:spPr>
          <a:xfrm>
            <a:off x="1121545" y="3752824"/>
            <a:ext cx="7513658" cy="2800767"/>
          </a:xfrm>
          <a:prstGeom prst="rect">
            <a:avLst/>
          </a:prstGeom>
          <a:noFill/>
        </p:spPr>
        <p:txBody>
          <a:bodyPr wrap="square">
            <a:spAutoFit/>
          </a:bodyPr>
          <a:lstStyle/>
          <a:p>
            <a:pPr algn="l"/>
            <a:r>
              <a:rPr lang="fr-FR" sz="1600" b="0" i="0" dirty="0">
                <a:solidFill>
                  <a:schemeClr val="accent1"/>
                </a:solidFill>
                <a:effectLst/>
                <a:latin typeface="OpenSansRegular"/>
              </a:rPr>
              <a:t>Exemple du crêpier : le prix de la crêpe passe de de 1,10 € à 1,25 €. Avant la hausse de prix, </a:t>
            </a:r>
            <a:r>
              <a:rPr lang="fr-FR" sz="1600" dirty="0">
                <a:solidFill>
                  <a:schemeClr val="accent1"/>
                </a:solidFill>
                <a:latin typeface="OpenSansRegular"/>
              </a:rPr>
              <a:t>il vendait </a:t>
            </a:r>
            <a:r>
              <a:rPr lang="fr-FR" sz="1600" b="0" i="0" dirty="0">
                <a:solidFill>
                  <a:schemeClr val="accent1"/>
                </a:solidFill>
                <a:effectLst/>
                <a:latin typeface="OpenSansRegular"/>
              </a:rPr>
              <a:t>135 crêpes par jour. Après, il en vend 1</a:t>
            </a:r>
            <a:r>
              <a:rPr lang="fr-FR" sz="1600" dirty="0">
                <a:solidFill>
                  <a:schemeClr val="accent1"/>
                </a:solidFill>
                <a:latin typeface="OpenSansRegular"/>
              </a:rPr>
              <a:t>10 par jour</a:t>
            </a:r>
            <a:r>
              <a:rPr lang="fr-FR" sz="1600" b="0" i="0" dirty="0">
                <a:solidFill>
                  <a:schemeClr val="accent1"/>
                </a:solidFill>
                <a:effectLst/>
                <a:latin typeface="OpenSansRegular"/>
              </a:rPr>
              <a:t>.</a:t>
            </a:r>
          </a:p>
          <a:p>
            <a:pPr marL="285750" indent="-285750" algn="l">
              <a:buFont typeface="Wingdings" panose="05000000000000000000" pitchFamily="2" charset="2"/>
              <a:buChar char="§"/>
            </a:pPr>
            <a:r>
              <a:rPr lang="fr-FR" sz="1600" b="0" i="0" dirty="0">
                <a:solidFill>
                  <a:schemeClr val="accent1"/>
                </a:solidFill>
                <a:effectLst/>
                <a:latin typeface="OpenSansRegular"/>
              </a:rPr>
              <a:t>Variation du prix de 1,10 € à 1,25 € ((1,25-1,10)/1,10 x 100): +13,6 %.</a:t>
            </a:r>
          </a:p>
          <a:p>
            <a:pPr marL="285750" indent="-285750" algn="l">
              <a:buFont typeface="Wingdings" panose="05000000000000000000" pitchFamily="2" charset="2"/>
              <a:buChar char="§"/>
            </a:pPr>
            <a:r>
              <a:rPr lang="fr-FR" sz="1600" b="0" i="0" dirty="0">
                <a:solidFill>
                  <a:schemeClr val="accent1"/>
                </a:solidFill>
                <a:effectLst/>
                <a:latin typeface="OpenSansRegular"/>
              </a:rPr>
              <a:t>Variation des ventes de </a:t>
            </a:r>
            <a:r>
              <a:rPr lang="fr-FR" sz="1600" dirty="0">
                <a:solidFill>
                  <a:schemeClr val="accent1"/>
                </a:solidFill>
                <a:latin typeface="OpenSansRegular"/>
              </a:rPr>
              <a:t>135 crêpes </a:t>
            </a:r>
            <a:r>
              <a:rPr lang="fr-FR" sz="1600" b="0" i="0" dirty="0">
                <a:solidFill>
                  <a:schemeClr val="accent1"/>
                </a:solidFill>
                <a:effectLst/>
                <a:latin typeface="OpenSansRegular"/>
              </a:rPr>
              <a:t>à 110 par jour ((110-135)/135 x 100): -</a:t>
            </a:r>
            <a:r>
              <a:rPr lang="fr-FR" sz="1600" dirty="0">
                <a:solidFill>
                  <a:schemeClr val="accent1"/>
                </a:solidFill>
                <a:latin typeface="OpenSansRegular"/>
              </a:rPr>
              <a:t>18,5</a:t>
            </a:r>
            <a:r>
              <a:rPr lang="fr-FR" sz="1600" b="0" i="0" dirty="0">
                <a:solidFill>
                  <a:schemeClr val="accent1"/>
                </a:solidFill>
                <a:effectLst/>
                <a:latin typeface="OpenSansRegular"/>
              </a:rPr>
              <a:t> %</a:t>
            </a:r>
          </a:p>
          <a:p>
            <a:pPr marL="285750" indent="-285750" algn="l">
              <a:buFont typeface="Wingdings" panose="05000000000000000000" pitchFamily="2" charset="2"/>
              <a:buChar char="§"/>
            </a:pPr>
            <a:r>
              <a:rPr lang="fr-FR" sz="1600" b="0" i="0" dirty="0">
                <a:solidFill>
                  <a:schemeClr val="accent1"/>
                </a:solidFill>
                <a:effectLst/>
                <a:latin typeface="OpenSansRegular"/>
              </a:rPr>
              <a:t>Variation de la demande (-18,5%) divisée par variation du prix (13,6%) = -1,36.</a:t>
            </a:r>
          </a:p>
          <a:p>
            <a:pPr marL="285750" indent="-285750" algn="l">
              <a:buFont typeface="Wingdings" panose="05000000000000000000" pitchFamily="2" charset="2"/>
              <a:buChar char="à"/>
            </a:pPr>
            <a:r>
              <a:rPr lang="fr-FR" sz="1600" b="0" i="0" dirty="0">
                <a:solidFill>
                  <a:schemeClr val="accent1"/>
                </a:solidFill>
                <a:effectLst/>
                <a:latin typeface="OpenSansRegular"/>
              </a:rPr>
              <a:t>Ce résultat signifie que lorsque le prix augmente de 1%, la demande baisse de 1,36% : demande </a:t>
            </a:r>
            <a:r>
              <a:rPr lang="fr-FR" sz="1600" i="0" dirty="0">
                <a:solidFill>
                  <a:schemeClr val="accent1"/>
                </a:solidFill>
                <a:effectLst/>
                <a:latin typeface="OpenSansRegular"/>
              </a:rPr>
              <a:t>nettement élastique par rapport au prix</a:t>
            </a:r>
            <a:endParaRPr lang="fr-FR" sz="1600" dirty="0">
              <a:solidFill>
                <a:schemeClr val="accent1"/>
              </a:solidFill>
              <a:latin typeface="OpenSansRegular"/>
            </a:endParaRPr>
          </a:p>
          <a:p>
            <a:pPr marL="285750" indent="-285750" algn="l">
              <a:buFont typeface="Wingdings" panose="05000000000000000000" pitchFamily="2" charset="2"/>
              <a:buChar char="à"/>
            </a:pPr>
            <a:r>
              <a:rPr lang="fr-FR" sz="1600" b="0" i="0" dirty="0">
                <a:solidFill>
                  <a:schemeClr val="accent1"/>
                </a:solidFill>
                <a:effectLst/>
                <a:latin typeface="OpenSansRegular"/>
              </a:rPr>
              <a:t>pour le crêpier, cela signifie que la perte de chiffre d’affaires n’est pas compensée par l’augmentation des prix : </a:t>
            </a:r>
          </a:p>
          <a:p>
            <a:pPr algn="l"/>
            <a:r>
              <a:rPr lang="fr-FR" sz="1600" dirty="0">
                <a:solidFill>
                  <a:schemeClr val="accent1"/>
                </a:solidFill>
                <a:latin typeface="OpenSansRegular"/>
              </a:rPr>
              <a:t>	</a:t>
            </a:r>
            <a:r>
              <a:rPr lang="fr-FR" sz="1600" b="0" i="0" dirty="0">
                <a:solidFill>
                  <a:schemeClr val="accent1"/>
                </a:solidFill>
                <a:effectLst/>
                <a:latin typeface="OpenSansRegular"/>
              </a:rPr>
              <a:t>CA après hausse du prix 110 x 1,25 € = 137,5 € &lt; CA/jour avant hausse du 	prix 135 x 1,10 € = 148,5 € </a:t>
            </a:r>
          </a:p>
        </p:txBody>
      </p:sp>
      <p:pic>
        <p:nvPicPr>
          <p:cNvPr id="19" name="Image 18">
            <a:extLst>
              <a:ext uri="{FF2B5EF4-FFF2-40B4-BE49-F238E27FC236}">
                <a16:creationId xmlns:a16="http://schemas.microsoft.com/office/drawing/2014/main" id="{D75A4E1E-DA72-4F9E-9228-D361468D66E5}"/>
              </a:ext>
            </a:extLst>
          </p:cNvPr>
          <p:cNvPicPr>
            <a:picLocks noChangeAspect="1"/>
          </p:cNvPicPr>
          <p:nvPr/>
        </p:nvPicPr>
        <p:blipFill>
          <a:blip r:embed="rId2"/>
          <a:stretch>
            <a:fillRect/>
          </a:stretch>
        </p:blipFill>
        <p:spPr>
          <a:xfrm>
            <a:off x="828599" y="6438280"/>
            <a:ext cx="10534801" cy="377985"/>
          </a:xfrm>
          <a:prstGeom prst="rect">
            <a:avLst/>
          </a:prstGeom>
        </p:spPr>
      </p:pic>
      <p:pic>
        <p:nvPicPr>
          <p:cNvPr id="23" name="Image 22">
            <a:extLst>
              <a:ext uri="{FF2B5EF4-FFF2-40B4-BE49-F238E27FC236}">
                <a16:creationId xmlns:a16="http://schemas.microsoft.com/office/drawing/2014/main" id="{21F4EDEF-BB43-48A7-9258-10288E3BE9A5}"/>
              </a:ext>
            </a:extLst>
          </p:cNvPr>
          <p:cNvPicPr>
            <a:picLocks noChangeAspect="1"/>
          </p:cNvPicPr>
          <p:nvPr/>
        </p:nvPicPr>
        <p:blipFill>
          <a:blip r:embed="rId3"/>
          <a:stretch>
            <a:fillRect/>
          </a:stretch>
        </p:blipFill>
        <p:spPr>
          <a:xfrm>
            <a:off x="9343290" y="4584002"/>
            <a:ext cx="1550522" cy="1550522"/>
          </a:xfrm>
          <a:prstGeom prst="rect">
            <a:avLst/>
          </a:prstGeom>
        </p:spPr>
      </p:pic>
      <p:sp>
        <p:nvSpPr>
          <p:cNvPr id="18" name="ZoneTexte 17">
            <a:extLst>
              <a:ext uri="{FF2B5EF4-FFF2-40B4-BE49-F238E27FC236}">
                <a16:creationId xmlns:a16="http://schemas.microsoft.com/office/drawing/2014/main" id="{7FE6D6D3-E01B-4F9C-8353-C625D81C30C6}"/>
              </a:ext>
            </a:extLst>
          </p:cNvPr>
          <p:cNvSpPr txBox="1"/>
          <p:nvPr/>
        </p:nvSpPr>
        <p:spPr>
          <a:xfrm flipH="1">
            <a:off x="11523757" y="-57289"/>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37206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D78098E-0B6F-4813-AD38-113C4BB4A6D7}"/>
              </a:ext>
            </a:extLst>
          </p:cNvPr>
          <p:cNvSpPr>
            <a:spLocks noGrp="1"/>
          </p:cNvSpPr>
          <p:nvPr>
            <p:ph type="title"/>
          </p:nvPr>
        </p:nvSpPr>
        <p:spPr>
          <a:xfrm>
            <a:off x="838200" y="133114"/>
            <a:ext cx="10515600" cy="713048"/>
          </a:xfrm>
        </p:spPr>
        <p:txBody>
          <a:bodyPr/>
          <a:lstStyle/>
          <a:p>
            <a:r>
              <a:rPr lang="fr-FR" dirty="0">
                <a:solidFill>
                  <a:schemeClr val="accent1"/>
                </a:solidFill>
              </a:rPr>
              <a:t>L’élasticité en économie </a:t>
            </a:r>
          </a:p>
        </p:txBody>
      </p:sp>
      <p:sp>
        <p:nvSpPr>
          <p:cNvPr id="4" name="ZoneTexte 3">
            <a:extLst>
              <a:ext uri="{FF2B5EF4-FFF2-40B4-BE49-F238E27FC236}">
                <a16:creationId xmlns:a16="http://schemas.microsoft.com/office/drawing/2014/main" id="{7ABBD495-216C-48DB-8FD0-0EED6DA2210B}"/>
              </a:ext>
            </a:extLst>
          </p:cNvPr>
          <p:cNvSpPr txBox="1"/>
          <p:nvPr/>
        </p:nvSpPr>
        <p:spPr>
          <a:xfrm>
            <a:off x="838200" y="846162"/>
            <a:ext cx="10926170" cy="5109091"/>
          </a:xfrm>
          <a:prstGeom prst="rect">
            <a:avLst/>
          </a:prstGeom>
          <a:noFill/>
        </p:spPr>
        <p:txBody>
          <a:bodyPr wrap="square" rtlCol="0">
            <a:spAutoFit/>
          </a:bodyPr>
          <a:lstStyle/>
          <a:p>
            <a:pPr marL="285750" indent="-285750">
              <a:buFont typeface="Wingdings" panose="05000000000000000000" pitchFamily="2" charset="2"/>
              <a:buChar char="§"/>
            </a:pPr>
            <a:r>
              <a:rPr lang="fr-FR" dirty="0"/>
              <a:t>Le plus souvent, l’élasticité-prix est négative (</a:t>
            </a:r>
            <a:r>
              <a:rPr lang="fr-FR" sz="2000" b="1" dirty="0">
                <a:solidFill>
                  <a:schemeClr val="accent1"/>
                </a:solidFill>
              </a:rPr>
              <a:t>-</a:t>
            </a:r>
            <a:r>
              <a:rPr lang="fr-FR" sz="2000" dirty="0">
                <a:solidFill>
                  <a:schemeClr val="accent1"/>
                </a:solidFill>
              </a:rPr>
              <a:t>x%) </a:t>
            </a:r>
            <a:r>
              <a:rPr lang="fr-FR" dirty="0"/>
              <a:t>puisque la demande est une fonction décroissante du prix </a:t>
            </a:r>
          </a:p>
          <a:p>
            <a:pPr marL="285750" indent="-285750">
              <a:buFont typeface="Wingdings" panose="05000000000000000000" pitchFamily="2" charset="2"/>
              <a:buChar char="§"/>
            </a:pPr>
            <a:r>
              <a:rPr lang="fr-FR" dirty="0"/>
              <a:t>Si l’élasticité-prix de la demande est :</a:t>
            </a:r>
          </a:p>
          <a:p>
            <a:pPr marL="742950" lvl="1" indent="-285750">
              <a:buFont typeface="Wingdings" panose="05000000000000000000" pitchFamily="2" charset="2"/>
              <a:buChar char="Ø"/>
            </a:pPr>
            <a:r>
              <a:rPr lang="fr-FR" dirty="0"/>
              <a:t>Comprise entre -1 et &lt; 0 : réaction de la demande </a:t>
            </a:r>
            <a:r>
              <a:rPr lang="fr-FR" b="1" dirty="0"/>
              <a:t>moins proportionnelle </a:t>
            </a:r>
            <a:r>
              <a:rPr lang="fr-FR" dirty="0"/>
              <a:t>à la variation du prix (demande dite « inélastique » lorsque égale ou proche de zéro) </a:t>
            </a:r>
            <a:r>
              <a:rPr lang="fr-FR" dirty="0">
                <a:sym typeface="Wingdings" panose="05000000000000000000" pitchFamily="2" charset="2"/>
              </a:rPr>
              <a:t> cas de certains biens/services de consommation courante,  indispensables ou peu (pas) substituables. </a:t>
            </a:r>
            <a:r>
              <a:rPr lang="fr-FR" i="1" dirty="0">
                <a:solidFill>
                  <a:schemeClr val="accent1"/>
                </a:solidFill>
                <a:sym typeface="Wingdings" panose="05000000000000000000" pitchFamily="2" charset="2"/>
              </a:rPr>
              <a:t>Exemple : un médicament vital </a:t>
            </a:r>
            <a:endParaRPr lang="fr-FR" i="1" dirty="0">
              <a:solidFill>
                <a:schemeClr val="accent1"/>
              </a:solidFill>
            </a:endParaRPr>
          </a:p>
          <a:p>
            <a:pPr marL="742950" lvl="1" indent="-285750">
              <a:buFont typeface="Wingdings" panose="05000000000000000000" pitchFamily="2" charset="2"/>
              <a:buChar char="Ø"/>
            </a:pPr>
            <a:r>
              <a:rPr lang="fr-FR" dirty="0"/>
              <a:t>Égale à -1 : réaction de la demande </a:t>
            </a:r>
            <a:r>
              <a:rPr lang="fr-FR" b="1" dirty="0"/>
              <a:t>proportionnelle</a:t>
            </a:r>
            <a:r>
              <a:rPr lang="fr-FR" dirty="0"/>
              <a:t> à la variation du prix</a:t>
            </a:r>
          </a:p>
          <a:p>
            <a:pPr marL="742950" lvl="1" indent="-285750">
              <a:buFont typeface="Wingdings" panose="05000000000000000000" pitchFamily="2" charset="2"/>
              <a:buChar char="Ø"/>
            </a:pPr>
            <a:r>
              <a:rPr lang="fr-FR" dirty="0"/>
              <a:t>Inférieure à -1 : la demande </a:t>
            </a:r>
            <a:r>
              <a:rPr lang="fr-FR" b="1" dirty="0"/>
              <a:t>sur-réagit </a:t>
            </a:r>
            <a:r>
              <a:rPr lang="fr-FR" dirty="0"/>
              <a:t>par rapport au prix. </a:t>
            </a:r>
            <a:r>
              <a:rPr lang="fr-FR" i="1" dirty="0">
                <a:solidFill>
                  <a:schemeClr val="accent1"/>
                </a:solidFill>
              </a:rPr>
              <a:t>Exemple du crêpier ci-avant </a:t>
            </a:r>
          </a:p>
          <a:p>
            <a:pPr marL="742950" lvl="1" indent="-285750">
              <a:buFont typeface="Wingdings" panose="05000000000000000000" pitchFamily="2" charset="2"/>
              <a:buChar char="Ø"/>
            </a:pPr>
            <a:r>
              <a:rPr lang="fr-FR" dirty="0"/>
              <a:t>Supérieure à 0 : la demande augmente lorsque le prix augmente. </a:t>
            </a:r>
            <a:r>
              <a:rPr lang="fr-FR" i="1" dirty="0">
                <a:solidFill>
                  <a:schemeClr val="accent1"/>
                </a:solidFill>
              </a:rPr>
              <a:t>E</a:t>
            </a:r>
            <a:r>
              <a:rPr lang="fr-FR" i="1" dirty="0">
                <a:solidFill>
                  <a:schemeClr val="accent1"/>
                </a:solidFill>
                <a:sym typeface="Wingdings" panose="05000000000000000000" pitchFamily="2" charset="2"/>
              </a:rPr>
              <a:t>xemple : les produits de luxe (effet de « consommation ostentatoire »)</a:t>
            </a:r>
            <a:endParaRPr lang="fr-FR" i="1" dirty="0">
              <a:solidFill>
                <a:schemeClr val="accent1"/>
              </a:solidFill>
            </a:endParaRPr>
          </a:p>
          <a:p>
            <a:pPr marL="742950" lvl="1"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De la même manière qu’on calcule l’élasticité-prix de la demande, on peut calculer </a:t>
            </a:r>
            <a:r>
              <a:rPr lang="fr-FR" b="1" dirty="0"/>
              <a:t>l’élasticité-prix de l’offre : taux de variation de l’offre divisé par taux de variation du prix</a:t>
            </a:r>
            <a:r>
              <a:rPr lang="fr-FR" dirty="0"/>
              <a:t>. Si l’élasticité-prix de l’offre est :</a:t>
            </a:r>
          </a:p>
          <a:p>
            <a:pPr marL="742950" lvl="1" indent="-285750">
              <a:buFont typeface="Wingdings" panose="05000000000000000000" pitchFamily="2" charset="2"/>
              <a:buChar char="Ø"/>
            </a:pPr>
            <a:r>
              <a:rPr lang="fr-FR" dirty="0"/>
              <a:t>Nulle ou proche de zéro : l’offre est inélastique par rapport au prix </a:t>
            </a:r>
            <a:r>
              <a:rPr lang="fr-FR" dirty="0">
                <a:sym typeface="Wingdings" panose="05000000000000000000" pitchFamily="2" charset="2"/>
              </a:rPr>
              <a:t> le prix n’a pas d’effet sur la quantité offerte</a:t>
            </a:r>
            <a:r>
              <a:rPr lang="fr-FR" dirty="0"/>
              <a:t>. </a:t>
            </a:r>
            <a:r>
              <a:rPr lang="fr-FR" i="1" dirty="0">
                <a:solidFill>
                  <a:schemeClr val="accent1"/>
                </a:solidFill>
              </a:rPr>
              <a:t>Exemple : une </a:t>
            </a:r>
            <a:r>
              <a:rPr lang="fr-FR" i="1" dirty="0" err="1">
                <a:solidFill>
                  <a:schemeClr val="accent1"/>
                </a:solidFill>
              </a:rPr>
              <a:t>oeuvre</a:t>
            </a:r>
            <a:r>
              <a:rPr lang="fr-FR" i="1" dirty="0">
                <a:solidFill>
                  <a:schemeClr val="accent1"/>
                </a:solidFill>
              </a:rPr>
              <a:t> d’art (existe en 1 seul exemplaire quelque soit le prix)</a:t>
            </a:r>
          </a:p>
          <a:p>
            <a:pPr marL="742950" lvl="1" indent="-285750">
              <a:buFont typeface="Wingdings" panose="05000000000000000000" pitchFamily="2" charset="2"/>
              <a:buChar char="Ø"/>
            </a:pPr>
            <a:r>
              <a:rPr lang="fr-FR" dirty="0"/>
              <a:t>Comprise entre 0 et 1 : faible élasticité de l’offre (augmentation des quantités offertes non proportionnelle à l’augmentation du prix). </a:t>
            </a:r>
            <a:r>
              <a:rPr lang="fr-FR" i="1" dirty="0">
                <a:solidFill>
                  <a:schemeClr val="accent1"/>
                </a:solidFill>
              </a:rPr>
              <a:t>Exemple : biens dont on ne peut pas augmenter rapidement la quantité produite (fruits et légumes sur une saison par ex.)</a:t>
            </a:r>
          </a:p>
          <a:p>
            <a:pPr marL="742950" lvl="1" indent="-285750">
              <a:buFont typeface="Wingdings" panose="05000000000000000000" pitchFamily="2" charset="2"/>
              <a:buChar char="Ø"/>
            </a:pPr>
            <a:r>
              <a:rPr lang="fr-FR" dirty="0"/>
              <a:t>Supérieure à 1 : forte élasticité de l’offre. </a:t>
            </a:r>
            <a:r>
              <a:rPr lang="fr-FR" i="1" dirty="0">
                <a:solidFill>
                  <a:schemeClr val="accent1"/>
                </a:solidFill>
              </a:rPr>
              <a:t>Exemple : produit à effet de mode </a:t>
            </a:r>
          </a:p>
        </p:txBody>
      </p:sp>
      <p:pic>
        <p:nvPicPr>
          <p:cNvPr id="8" name="Image 7">
            <a:extLst>
              <a:ext uri="{FF2B5EF4-FFF2-40B4-BE49-F238E27FC236}">
                <a16:creationId xmlns:a16="http://schemas.microsoft.com/office/drawing/2014/main" id="{387AC52F-2273-40B9-BD00-0F71F62AE7A8}"/>
              </a:ext>
            </a:extLst>
          </p:cNvPr>
          <p:cNvPicPr>
            <a:picLocks noChangeAspect="1"/>
          </p:cNvPicPr>
          <p:nvPr/>
        </p:nvPicPr>
        <p:blipFill>
          <a:blip r:embed="rId2"/>
          <a:stretch>
            <a:fillRect/>
          </a:stretch>
        </p:blipFill>
        <p:spPr>
          <a:xfrm>
            <a:off x="828599" y="6438280"/>
            <a:ext cx="10534801" cy="377985"/>
          </a:xfrm>
          <a:prstGeom prst="rect">
            <a:avLst/>
          </a:prstGeom>
        </p:spPr>
      </p:pic>
      <p:sp>
        <p:nvSpPr>
          <p:cNvPr id="5" name="ZoneTexte 4">
            <a:extLst>
              <a:ext uri="{FF2B5EF4-FFF2-40B4-BE49-F238E27FC236}">
                <a16:creationId xmlns:a16="http://schemas.microsoft.com/office/drawing/2014/main" id="{F290F7C6-80BB-4C7E-98FC-A61F21CF2630}"/>
              </a:ext>
            </a:extLst>
          </p:cNvPr>
          <p:cNvSpPr txBox="1"/>
          <p:nvPr/>
        </p:nvSpPr>
        <p:spPr>
          <a:xfrm flipH="1">
            <a:off x="11523757" y="-57289"/>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84360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28DF27-4D99-409F-B18C-1AF212732656}"/>
              </a:ext>
            </a:extLst>
          </p:cNvPr>
          <p:cNvSpPr>
            <a:spLocks noGrp="1"/>
          </p:cNvSpPr>
          <p:nvPr>
            <p:ph type="title"/>
          </p:nvPr>
        </p:nvSpPr>
        <p:spPr>
          <a:xfrm>
            <a:off x="227423" y="10206"/>
            <a:ext cx="11864026" cy="1325563"/>
          </a:xfrm>
        </p:spPr>
        <p:txBody>
          <a:bodyPr/>
          <a:lstStyle/>
          <a:p>
            <a:r>
              <a:rPr lang="fr-FR" dirty="0">
                <a:solidFill>
                  <a:schemeClr val="accent1"/>
                </a:solidFill>
              </a:rPr>
              <a:t>Les obstacles au bon fonctionnement du marché</a:t>
            </a:r>
            <a:r>
              <a:rPr lang="fr-FR" dirty="0"/>
              <a:t> </a:t>
            </a:r>
          </a:p>
        </p:txBody>
      </p:sp>
      <p:pic>
        <p:nvPicPr>
          <p:cNvPr id="3" name="Image 2">
            <a:extLst>
              <a:ext uri="{FF2B5EF4-FFF2-40B4-BE49-F238E27FC236}">
                <a16:creationId xmlns:a16="http://schemas.microsoft.com/office/drawing/2014/main" id="{82F44267-84DE-4AE4-83ED-513858B08212}"/>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4" name="ZoneTexte 3">
            <a:extLst>
              <a:ext uri="{FF2B5EF4-FFF2-40B4-BE49-F238E27FC236}">
                <a16:creationId xmlns:a16="http://schemas.microsoft.com/office/drawing/2014/main" id="{106F8685-4805-49F3-8315-AD041136EA89}"/>
              </a:ext>
            </a:extLst>
          </p:cNvPr>
          <p:cNvSpPr txBox="1"/>
          <p:nvPr/>
        </p:nvSpPr>
        <p:spPr>
          <a:xfrm>
            <a:off x="810355" y="1040022"/>
            <a:ext cx="3855228" cy="400110"/>
          </a:xfrm>
          <a:prstGeom prst="rect">
            <a:avLst/>
          </a:prstGeom>
          <a:noFill/>
        </p:spPr>
        <p:txBody>
          <a:bodyPr wrap="square" rtlCol="0">
            <a:spAutoFit/>
          </a:bodyPr>
          <a:lstStyle/>
          <a:p>
            <a:r>
              <a:rPr lang="fr-FR" sz="2000" dirty="0">
                <a:solidFill>
                  <a:schemeClr val="accent1"/>
                </a:solidFill>
              </a:rPr>
              <a:t>Exemple : le marché des drones </a:t>
            </a:r>
            <a:endParaRPr lang="fr-FR" sz="2000" dirty="0"/>
          </a:p>
        </p:txBody>
      </p:sp>
      <p:sp>
        <p:nvSpPr>
          <p:cNvPr id="6" name="ZoneTexte 5">
            <a:extLst>
              <a:ext uri="{FF2B5EF4-FFF2-40B4-BE49-F238E27FC236}">
                <a16:creationId xmlns:a16="http://schemas.microsoft.com/office/drawing/2014/main" id="{31FD3391-E70E-467C-B027-DF33A6E498EA}"/>
              </a:ext>
            </a:extLst>
          </p:cNvPr>
          <p:cNvSpPr txBox="1"/>
          <p:nvPr/>
        </p:nvSpPr>
        <p:spPr>
          <a:xfrm>
            <a:off x="4935730" y="1054407"/>
            <a:ext cx="7028847" cy="861774"/>
          </a:xfrm>
          <a:prstGeom prst="rect">
            <a:avLst/>
          </a:prstGeom>
          <a:noFill/>
        </p:spPr>
        <p:txBody>
          <a:bodyPr wrap="square">
            <a:spAutoFit/>
          </a:bodyPr>
          <a:lstStyle/>
          <a:p>
            <a:r>
              <a:rPr lang="fr-FR" sz="1600" dirty="0">
                <a:hlinkClick r:id="rId3"/>
              </a:rPr>
              <a:t>https://www.bfmtv.com/economie/entreprises/henri-seydoux-parrot-nos-drones-protegent-la-souverainete-de-nos-donnees_AV-202107070112.html</a:t>
            </a:r>
            <a:endParaRPr lang="fr-FR" sz="1600" dirty="0"/>
          </a:p>
          <a:p>
            <a:endParaRPr lang="fr-FR" dirty="0"/>
          </a:p>
        </p:txBody>
      </p:sp>
      <p:pic>
        <p:nvPicPr>
          <p:cNvPr id="9" name="Image 8">
            <a:extLst>
              <a:ext uri="{FF2B5EF4-FFF2-40B4-BE49-F238E27FC236}">
                <a16:creationId xmlns:a16="http://schemas.microsoft.com/office/drawing/2014/main" id="{3DF7B235-7864-4172-A615-B5D1D6A4C63E}"/>
              </a:ext>
            </a:extLst>
          </p:cNvPr>
          <p:cNvPicPr>
            <a:picLocks noChangeAspect="1"/>
          </p:cNvPicPr>
          <p:nvPr/>
        </p:nvPicPr>
        <p:blipFill>
          <a:blip r:embed="rId4"/>
          <a:stretch>
            <a:fillRect/>
          </a:stretch>
        </p:blipFill>
        <p:spPr>
          <a:xfrm>
            <a:off x="5466736" y="1715392"/>
            <a:ext cx="2497393" cy="1860558"/>
          </a:xfrm>
          <a:prstGeom prst="rect">
            <a:avLst/>
          </a:prstGeom>
        </p:spPr>
      </p:pic>
      <p:grpSp>
        <p:nvGrpSpPr>
          <p:cNvPr id="8" name="Groupe 7">
            <a:extLst>
              <a:ext uri="{FF2B5EF4-FFF2-40B4-BE49-F238E27FC236}">
                <a16:creationId xmlns:a16="http://schemas.microsoft.com/office/drawing/2014/main" id="{4CA8143B-5989-49B6-8A4C-B93AD23DE4C4}"/>
              </a:ext>
            </a:extLst>
          </p:cNvPr>
          <p:cNvGrpSpPr/>
          <p:nvPr/>
        </p:nvGrpSpPr>
        <p:grpSpPr>
          <a:xfrm>
            <a:off x="888114" y="1624480"/>
            <a:ext cx="10607606" cy="3661239"/>
            <a:chOff x="888114" y="2033597"/>
            <a:chExt cx="10607606" cy="3661239"/>
          </a:xfrm>
        </p:grpSpPr>
        <p:pic>
          <p:nvPicPr>
            <p:cNvPr id="7" name="Image 6">
              <a:extLst>
                <a:ext uri="{FF2B5EF4-FFF2-40B4-BE49-F238E27FC236}">
                  <a16:creationId xmlns:a16="http://schemas.microsoft.com/office/drawing/2014/main" id="{17A26046-427F-478B-832D-8FF29ED3B24E}"/>
                </a:ext>
              </a:extLst>
            </p:cNvPr>
            <p:cNvPicPr>
              <a:picLocks noChangeAspect="1"/>
            </p:cNvPicPr>
            <p:nvPr/>
          </p:nvPicPr>
          <p:blipFill rotWithShape="1">
            <a:blip r:embed="rId5"/>
            <a:srcRect l="23032" t="37588" r="17909" b="24945"/>
            <a:stretch/>
          </p:blipFill>
          <p:spPr>
            <a:xfrm>
              <a:off x="6564844" y="3125325"/>
              <a:ext cx="4930876" cy="2569511"/>
            </a:xfrm>
            <a:prstGeom prst="rect">
              <a:avLst/>
            </a:prstGeom>
          </p:spPr>
        </p:pic>
        <p:grpSp>
          <p:nvGrpSpPr>
            <p:cNvPr id="5" name="Groupe 4">
              <a:extLst>
                <a:ext uri="{FF2B5EF4-FFF2-40B4-BE49-F238E27FC236}">
                  <a16:creationId xmlns:a16="http://schemas.microsoft.com/office/drawing/2014/main" id="{C9FE394C-362C-4CC5-99E5-3BC6DE3ECFA8}"/>
                </a:ext>
              </a:extLst>
            </p:cNvPr>
            <p:cNvGrpSpPr/>
            <p:nvPr/>
          </p:nvGrpSpPr>
          <p:grpSpPr>
            <a:xfrm>
              <a:off x="888114" y="2033597"/>
              <a:ext cx="4311183" cy="3105973"/>
              <a:chOff x="888114" y="2033597"/>
              <a:chExt cx="4311183" cy="3105973"/>
            </a:xfrm>
          </p:grpSpPr>
          <p:sp>
            <p:nvSpPr>
              <p:cNvPr id="11" name="ZoneTexte 10">
                <a:extLst>
                  <a:ext uri="{FF2B5EF4-FFF2-40B4-BE49-F238E27FC236}">
                    <a16:creationId xmlns:a16="http://schemas.microsoft.com/office/drawing/2014/main" id="{28A284F8-FA3F-4FE4-9DAD-AD14EF8ACF15}"/>
                  </a:ext>
                </a:extLst>
              </p:cNvPr>
              <p:cNvSpPr txBox="1"/>
              <p:nvPr/>
            </p:nvSpPr>
            <p:spPr>
              <a:xfrm>
                <a:off x="1726490" y="2338803"/>
                <a:ext cx="3472807" cy="2800767"/>
              </a:xfrm>
              <a:prstGeom prst="rect">
                <a:avLst/>
              </a:prstGeom>
              <a:noFill/>
              <a:ln>
                <a:solidFill>
                  <a:schemeClr val="tx1">
                    <a:lumMod val="50000"/>
                    <a:lumOff val="50000"/>
                  </a:schemeClr>
                </a:solidFill>
              </a:ln>
            </p:spPr>
            <p:txBody>
              <a:bodyPr wrap="square">
                <a:spAutoFit/>
              </a:bodyPr>
              <a:lstStyle/>
              <a:p>
                <a:pPr marL="354013" algn="l"/>
                <a:r>
                  <a:rPr lang="en-US" sz="1600" cap="small" dirty="0">
                    <a:latin typeface="arial" panose="020B0604020202020204" pitchFamily="34" charset="0"/>
                  </a:rPr>
                  <a:t>Shandong </a:t>
                </a:r>
                <a:r>
                  <a:rPr lang="en-US" sz="1600" cap="small" dirty="0" err="1">
                    <a:latin typeface="arial" panose="020B0604020202020204" pitchFamily="34" charset="0"/>
                  </a:rPr>
                  <a:t>Unid</a:t>
                </a:r>
                <a:r>
                  <a:rPr lang="en-US" sz="1600" cap="small" dirty="0">
                    <a:latin typeface="arial" panose="020B0604020202020204" pitchFamily="34" charset="0"/>
                  </a:rPr>
                  <a:t> Intelligent technology Co., Ltd </a:t>
                </a:r>
              </a:p>
              <a:p>
                <a:r>
                  <a:rPr lang="fr-FR" sz="1600" cap="small" dirty="0">
                    <a:latin typeface="arial" panose="020B0604020202020204" pitchFamily="34" charset="0"/>
                  </a:rPr>
                  <a:t>Hangzhou </a:t>
                </a:r>
                <a:r>
                  <a:rPr lang="fr-FR" sz="1600" cap="small" dirty="0" err="1">
                    <a:latin typeface="arial" panose="020B0604020202020204" pitchFamily="34" charset="0"/>
                  </a:rPr>
                  <a:t>Qifei</a:t>
                </a:r>
                <a:r>
                  <a:rPr lang="fr-FR" sz="1600" cap="small" dirty="0">
                    <a:latin typeface="arial" panose="020B0604020202020204" pitchFamily="34" charset="0"/>
                  </a:rPr>
                  <a:t> Intelligent </a:t>
                </a:r>
                <a:r>
                  <a:rPr lang="fr-FR" sz="1600" cap="small" dirty="0" err="1">
                    <a:latin typeface="arial" panose="020B0604020202020204" pitchFamily="34" charset="0"/>
                  </a:rPr>
                  <a:t>Technology</a:t>
                </a:r>
                <a:r>
                  <a:rPr lang="fr-FR" sz="1600" cap="small" dirty="0">
                    <a:latin typeface="arial" panose="020B0604020202020204" pitchFamily="34" charset="0"/>
                  </a:rPr>
                  <a:t> Co., Ltd</a:t>
                </a:r>
              </a:p>
              <a:p>
                <a:r>
                  <a:rPr lang="en-US" sz="1600" b="0" i="0" strike="noStrike" cap="small" dirty="0">
                    <a:effectLst/>
                    <a:latin typeface="arial" panose="020B0604020202020204" pitchFamily="34" charset="0"/>
                    <a:hlinkClick r:id="rId6">
                      <a:extLst>
                        <a:ext uri="{A12FA001-AC4F-418D-AE19-62706E023703}">
                          <ahyp:hlinkClr xmlns:ahyp="http://schemas.microsoft.com/office/drawing/2018/hyperlinkcolor" val="tx"/>
                        </a:ext>
                      </a:extLst>
                    </a:hlinkClick>
                  </a:rPr>
                  <a:t>Xiamen </a:t>
                </a:r>
                <a:r>
                  <a:rPr lang="en-US" sz="1600" b="0" i="0" strike="noStrike" cap="small" dirty="0" err="1">
                    <a:effectLst/>
                    <a:latin typeface="arial" panose="020B0604020202020204" pitchFamily="34" charset="0"/>
                    <a:hlinkClick r:id="rId6">
                      <a:extLst>
                        <a:ext uri="{A12FA001-AC4F-418D-AE19-62706E023703}">
                          <ahyp:hlinkClr xmlns:ahyp="http://schemas.microsoft.com/office/drawing/2018/hyperlinkcolor" val="tx"/>
                        </a:ext>
                      </a:extLst>
                    </a:hlinkClick>
                  </a:rPr>
                  <a:t>Trephy</a:t>
                </a:r>
                <a:r>
                  <a:rPr lang="en-US" sz="1600" b="0" i="0" strike="noStrike" cap="small" dirty="0">
                    <a:effectLst/>
                    <a:latin typeface="arial" panose="020B0604020202020204" pitchFamily="34" charset="0"/>
                    <a:hlinkClick r:id="rId6">
                      <a:extLst>
                        <a:ext uri="{A12FA001-AC4F-418D-AE19-62706E023703}">
                          <ahyp:hlinkClr xmlns:ahyp="http://schemas.microsoft.com/office/drawing/2018/hyperlinkcolor" val="tx"/>
                        </a:ext>
                      </a:extLst>
                    </a:hlinkClick>
                  </a:rPr>
                  <a:t> Technology Co., Ltd</a:t>
                </a:r>
                <a:endParaRPr lang="en-US" sz="1600" b="0" i="0" cap="small" dirty="0">
                  <a:effectLst/>
                  <a:latin typeface="arial" panose="020B0604020202020204" pitchFamily="34" charset="0"/>
                </a:endParaRPr>
              </a:p>
              <a:p>
                <a:r>
                  <a:rPr lang="en-US" sz="1600" b="0" i="0" strike="noStrike" cap="small" dirty="0">
                    <a:effectLst/>
                    <a:latin typeface="arial" panose="020B0604020202020204" pitchFamily="34" charset="0"/>
                    <a:hlinkClick r:id="rId7">
                      <a:extLst>
                        <a:ext uri="{A12FA001-AC4F-418D-AE19-62706E023703}">
                          <ahyp:hlinkClr xmlns:ahyp="http://schemas.microsoft.com/office/drawing/2018/hyperlinkcolor" val="tx"/>
                        </a:ext>
                      </a:extLst>
                    </a:hlinkClick>
                  </a:rPr>
                  <a:t>Shenzhen </a:t>
                </a:r>
                <a:r>
                  <a:rPr lang="en-US" sz="1600" b="0" i="0" strike="noStrike" cap="small" dirty="0" err="1">
                    <a:effectLst/>
                    <a:latin typeface="arial" panose="020B0604020202020204" pitchFamily="34" charset="0"/>
                    <a:hlinkClick r:id="rId7">
                      <a:extLst>
                        <a:ext uri="{A12FA001-AC4F-418D-AE19-62706E023703}">
                          <ahyp:hlinkClr xmlns:ahyp="http://schemas.microsoft.com/office/drawing/2018/hyperlinkcolor" val="tx"/>
                        </a:ext>
                      </a:extLst>
                    </a:hlinkClick>
                  </a:rPr>
                  <a:t>TitanFlying</a:t>
                </a:r>
                <a:r>
                  <a:rPr lang="en-US" sz="1600" b="0" i="0" strike="noStrike" cap="small" dirty="0">
                    <a:effectLst/>
                    <a:latin typeface="arial" panose="020B0604020202020204" pitchFamily="34" charset="0"/>
                    <a:hlinkClick r:id="rId7">
                      <a:extLst>
                        <a:ext uri="{A12FA001-AC4F-418D-AE19-62706E023703}">
                          <ahyp:hlinkClr xmlns:ahyp="http://schemas.microsoft.com/office/drawing/2018/hyperlinkcolor" val="tx"/>
                        </a:ext>
                      </a:extLst>
                    </a:hlinkClick>
                  </a:rPr>
                  <a:t> Technology Co., Ltd</a:t>
                </a:r>
                <a:endParaRPr lang="en-US" sz="1600" b="0" i="0" cap="small" dirty="0">
                  <a:effectLst/>
                  <a:latin typeface="arial" panose="020B0604020202020204" pitchFamily="34" charset="0"/>
                </a:endParaRPr>
              </a:p>
              <a:p>
                <a:r>
                  <a:rPr lang="en-US" sz="1600" b="0" i="0" strike="noStrike" cap="small" dirty="0">
                    <a:effectLst/>
                    <a:latin typeface="arial" panose="020B0604020202020204" pitchFamily="34" charset="0"/>
                    <a:hlinkClick r:id="rId8">
                      <a:extLst>
                        <a:ext uri="{A12FA001-AC4F-418D-AE19-62706E023703}">
                          <ahyp:hlinkClr xmlns:ahyp="http://schemas.microsoft.com/office/drawing/2018/hyperlinkcolor" val="tx"/>
                        </a:ext>
                      </a:extLst>
                    </a:hlinkClick>
                  </a:rPr>
                  <a:t>Beijing </a:t>
                </a:r>
                <a:r>
                  <a:rPr lang="en-US" sz="1600" b="0" i="0" strike="noStrike" cap="small" dirty="0" err="1">
                    <a:effectLst/>
                    <a:latin typeface="arial" panose="020B0604020202020204" pitchFamily="34" charset="0"/>
                    <a:hlinkClick r:id="rId8">
                      <a:extLst>
                        <a:ext uri="{A12FA001-AC4F-418D-AE19-62706E023703}">
                          <ahyp:hlinkClr xmlns:ahyp="http://schemas.microsoft.com/office/drawing/2018/hyperlinkcolor" val="tx"/>
                        </a:ext>
                      </a:extLst>
                    </a:hlinkClick>
                  </a:rPr>
                  <a:t>Sagetown</a:t>
                </a:r>
                <a:r>
                  <a:rPr lang="en-US" sz="1600" b="0" i="0" strike="noStrike" cap="small" dirty="0">
                    <a:effectLst/>
                    <a:latin typeface="arial" panose="020B0604020202020204" pitchFamily="34" charset="0"/>
                    <a:hlinkClick r:id="rId8">
                      <a:extLst>
                        <a:ext uri="{A12FA001-AC4F-418D-AE19-62706E023703}">
                          <ahyp:hlinkClr xmlns:ahyp="http://schemas.microsoft.com/office/drawing/2018/hyperlinkcolor" val="tx"/>
                        </a:ext>
                      </a:extLst>
                    </a:hlinkClick>
                  </a:rPr>
                  <a:t> Technology Co., Ltd</a:t>
                </a:r>
                <a:endParaRPr lang="en-US" sz="1600" b="0" i="0" strike="noStrike" cap="small" dirty="0">
                  <a:effectLst/>
                  <a:latin typeface="arial" panose="020B0604020202020204" pitchFamily="34" charset="0"/>
                </a:endParaRPr>
              </a:p>
              <a:p>
                <a:pPr algn="ctr"/>
                <a:r>
                  <a:rPr lang="en-US" sz="1600" b="0" i="0" cap="small" dirty="0" err="1">
                    <a:effectLst/>
                    <a:latin typeface="arial" panose="020B0604020202020204" pitchFamily="34" charset="0"/>
                  </a:rPr>
                  <a:t>Etc</a:t>
                </a:r>
                <a:r>
                  <a:rPr lang="en-US" sz="1600" b="0" i="0" cap="small" dirty="0">
                    <a:effectLst/>
                    <a:latin typeface="arial" panose="020B0604020202020204" pitchFamily="34" charset="0"/>
                  </a:rPr>
                  <a:t>…</a:t>
                </a:r>
                <a:endParaRPr lang="en-US" sz="1600" b="0" i="0" dirty="0">
                  <a:effectLst/>
                  <a:latin typeface="arial" panose="020B0604020202020204" pitchFamily="34" charset="0"/>
                </a:endParaRPr>
              </a:p>
            </p:txBody>
          </p:sp>
          <p:pic>
            <p:nvPicPr>
              <p:cNvPr id="12" name="Image 11">
                <a:extLst>
                  <a:ext uri="{FF2B5EF4-FFF2-40B4-BE49-F238E27FC236}">
                    <a16:creationId xmlns:a16="http://schemas.microsoft.com/office/drawing/2014/main" id="{5EEAC3D7-BEE5-4341-A921-37B307B4ABD4}"/>
                  </a:ext>
                </a:extLst>
              </p:cNvPr>
              <p:cNvPicPr>
                <a:picLocks noChangeAspect="1"/>
              </p:cNvPicPr>
              <p:nvPr/>
            </p:nvPicPr>
            <p:blipFill>
              <a:blip r:embed="rId9"/>
              <a:stretch>
                <a:fillRect/>
              </a:stretch>
            </p:blipFill>
            <p:spPr>
              <a:xfrm>
                <a:off x="888114" y="2033597"/>
                <a:ext cx="1212435" cy="808290"/>
              </a:xfrm>
              <a:prstGeom prst="rect">
                <a:avLst/>
              </a:prstGeom>
            </p:spPr>
          </p:pic>
        </p:grpSp>
      </p:grpSp>
      <p:grpSp>
        <p:nvGrpSpPr>
          <p:cNvPr id="10" name="Groupe 9">
            <a:extLst>
              <a:ext uri="{FF2B5EF4-FFF2-40B4-BE49-F238E27FC236}">
                <a16:creationId xmlns:a16="http://schemas.microsoft.com/office/drawing/2014/main" id="{AF25BD0A-971E-4865-8DD1-49668C010249}"/>
              </a:ext>
            </a:extLst>
          </p:cNvPr>
          <p:cNvGrpSpPr/>
          <p:nvPr/>
        </p:nvGrpSpPr>
        <p:grpSpPr>
          <a:xfrm>
            <a:off x="897372" y="5431283"/>
            <a:ext cx="10534801" cy="1106326"/>
            <a:chOff x="897372" y="5431283"/>
            <a:chExt cx="10534801" cy="1106326"/>
          </a:xfrm>
        </p:grpSpPr>
        <p:sp>
          <p:nvSpPr>
            <p:cNvPr id="13" name="ZoneTexte 12">
              <a:extLst>
                <a:ext uri="{FF2B5EF4-FFF2-40B4-BE49-F238E27FC236}">
                  <a16:creationId xmlns:a16="http://schemas.microsoft.com/office/drawing/2014/main" id="{DADB7365-F98F-4591-B56E-7561D1130026}"/>
                </a:ext>
              </a:extLst>
            </p:cNvPr>
            <p:cNvSpPr txBox="1"/>
            <p:nvPr/>
          </p:nvSpPr>
          <p:spPr>
            <a:xfrm>
              <a:off x="897372" y="5891278"/>
              <a:ext cx="10534801" cy="646331"/>
            </a:xfrm>
            <a:prstGeom prst="rect">
              <a:avLst/>
            </a:prstGeom>
            <a:noFill/>
          </p:spPr>
          <p:txBody>
            <a:bodyPr wrap="square">
              <a:spAutoFit/>
            </a:bodyPr>
            <a:lstStyle/>
            <a:p>
              <a:r>
                <a:rPr lang="fr-FR" dirty="0">
                  <a:hlinkClick r:id="rId10"/>
                </a:rPr>
                <a:t>https://www.emmanuelcombe.fr/economie-numerique-la-barriere-de-lexperience-lopinion/</a:t>
              </a:r>
              <a:endParaRPr lang="fr-FR" dirty="0"/>
            </a:p>
            <a:p>
              <a:endParaRPr lang="fr-FR" dirty="0"/>
            </a:p>
          </p:txBody>
        </p:sp>
        <p:sp>
          <p:nvSpPr>
            <p:cNvPr id="14" name="ZoneTexte 13">
              <a:extLst>
                <a:ext uri="{FF2B5EF4-FFF2-40B4-BE49-F238E27FC236}">
                  <a16:creationId xmlns:a16="http://schemas.microsoft.com/office/drawing/2014/main" id="{B2C37B9C-8AB9-43F8-B9F1-6DB8673834CE}"/>
                </a:ext>
              </a:extLst>
            </p:cNvPr>
            <p:cNvSpPr txBox="1"/>
            <p:nvPr/>
          </p:nvSpPr>
          <p:spPr>
            <a:xfrm>
              <a:off x="897372" y="5431283"/>
              <a:ext cx="3855228" cy="400110"/>
            </a:xfrm>
            <a:prstGeom prst="rect">
              <a:avLst/>
            </a:prstGeom>
            <a:noFill/>
          </p:spPr>
          <p:txBody>
            <a:bodyPr wrap="square" rtlCol="0">
              <a:spAutoFit/>
            </a:bodyPr>
            <a:lstStyle/>
            <a:p>
              <a:r>
                <a:rPr lang="fr-FR" sz="2000" dirty="0">
                  <a:solidFill>
                    <a:schemeClr val="accent1"/>
                  </a:solidFill>
                </a:rPr>
                <a:t>Exemple : l’économie numérique </a:t>
              </a:r>
              <a:endParaRPr lang="fr-FR" sz="2000" dirty="0"/>
            </a:p>
          </p:txBody>
        </p:sp>
      </p:grpSp>
      <p:sp>
        <p:nvSpPr>
          <p:cNvPr id="15" name="ZoneTexte 14">
            <a:extLst>
              <a:ext uri="{FF2B5EF4-FFF2-40B4-BE49-F238E27FC236}">
                <a16:creationId xmlns:a16="http://schemas.microsoft.com/office/drawing/2014/main" id="{AB44F46B-DE8A-48ED-AF01-A13C0B349602}"/>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37550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414F51B-7373-4A09-9033-747A19172102}"/>
              </a:ext>
            </a:extLst>
          </p:cNvPr>
          <p:cNvSpPr txBox="1"/>
          <p:nvPr/>
        </p:nvSpPr>
        <p:spPr>
          <a:xfrm>
            <a:off x="1432673" y="4941373"/>
            <a:ext cx="9085422" cy="1477328"/>
          </a:xfrm>
          <a:prstGeom prst="rect">
            <a:avLst/>
          </a:prstGeom>
          <a:solidFill>
            <a:schemeClr val="accent2">
              <a:lumMod val="40000"/>
              <a:lumOff val="60000"/>
            </a:schemeClr>
          </a:solidFill>
        </p:spPr>
        <p:txBody>
          <a:bodyPr wrap="square" rtlCol="0">
            <a:spAutoFit/>
          </a:bodyPr>
          <a:lstStyle/>
          <a:p>
            <a:pPr marL="285750" indent="-285750">
              <a:buFont typeface="Wingdings" panose="05000000000000000000" pitchFamily="2" charset="2"/>
              <a:buChar char="§"/>
            </a:pPr>
            <a:r>
              <a:rPr lang="fr-FR" dirty="0"/>
              <a:t>Quelles sont les potentielles barrières à l’entrée sur le marché des drones ?</a:t>
            </a:r>
          </a:p>
          <a:p>
            <a:r>
              <a:rPr lang="fr-FR" dirty="0"/>
              <a:t> </a:t>
            </a:r>
          </a:p>
          <a:p>
            <a:pPr marL="285750" indent="-285750">
              <a:buFont typeface="Wingdings" panose="05000000000000000000" pitchFamily="2" charset="2"/>
              <a:buChar char="§"/>
            </a:pPr>
            <a:r>
              <a:rPr lang="fr-FR" dirty="0"/>
              <a:t>Quelle est leur évolution prévisible ?</a:t>
            </a:r>
          </a:p>
          <a:p>
            <a:r>
              <a:rPr lang="fr-FR" dirty="0"/>
              <a:t> </a:t>
            </a:r>
          </a:p>
          <a:p>
            <a:pPr marL="285750" indent="-285750">
              <a:buFont typeface="Wingdings" panose="05000000000000000000" pitchFamily="2" charset="2"/>
              <a:buChar char="§"/>
            </a:pPr>
            <a:r>
              <a:rPr lang="fr-FR" dirty="0"/>
              <a:t>Les acteurs présents sur le marché disposent-ils tous du même niveau d’information ? </a:t>
            </a:r>
          </a:p>
        </p:txBody>
      </p:sp>
      <p:pic>
        <p:nvPicPr>
          <p:cNvPr id="3" name="Image 2">
            <a:extLst>
              <a:ext uri="{FF2B5EF4-FFF2-40B4-BE49-F238E27FC236}">
                <a16:creationId xmlns:a16="http://schemas.microsoft.com/office/drawing/2014/main" id="{D2ED81EB-D866-44A5-92CE-028CF9F600B1}"/>
              </a:ext>
            </a:extLst>
          </p:cNvPr>
          <p:cNvPicPr>
            <a:picLocks noChangeAspect="1"/>
          </p:cNvPicPr>
          <p:nvPr/>
        </p:nvPicPr>
        <p:blipFill>
          <a:blip r:embed="rId2"/>
          <a:stretch>
            <a:fillRect/>
          </a:stretch>
        </p:blipFill>
        <p:spPr>
          <a:xfrm>
            <a:off x="828599" y="6423921"/>
            <a:ext cx="10534801" cy="377985"/>
          </a:xfrm>
          <a:prstGeom prst="rect">
            <a:avLst/>
          </a:prstGeom>
        </p:spPr>
      </p:pic>
      <p:pic>
        <p:nvPicPr>
          <p:cNvPr id="12" name="Image 11">
            <a:extLst>
              <a:ext uri="{FF2B5EF4-FFF2-40B4-BE49-F238E27FC236}">
                <a16:creationId xmlns:a16="http://schemas.microsoft.com/office/drawing/2014/main" id="{DF02B07F-AE15-4F84-9985-EA0D70F2ED8B}"/>
              </a:ext>
            </a:extLst>
          </p:cNvPr>
          <p:cNvPicPr>
            <a:picLocks noChangeAspect="1"/>
          </p:cNvPicPr>
          <p:nvPr/>
        </p:nvPicPr>
        <p:blipFill rotWithShape="1">
          <a:blip r:embed="rId3"/>
          <a:srcRect b="33517"/>
          <a:stretch/>
        </p:blipFill>
        <p:spPr>
          <a:xfrm>
            <a:off x="1312059" y="50875"/>
            <a:ext cx="9326651" cy="4890498"/>
          </a:xfrm>
          <a:prstGeom prst="rect">
            <a:avLst/>
          </a:prstGeom>
        </p:spPr>
      </p:pic>
      <p:sp>
        <p:nvSpPr>
          <p:cNvPr id="5" name="ZoneTexte 4">
            <a:extLst>
              <a:ext uri="{FF2B5EF4-FFF2-40B4-BE49-F238E27FC236}">
                <a16:creationId xmlns:a16="http://schemas.microsoft.com/office/drawing/2014/main" id="{42BF4E2B-EB5C-428D-9F1D-810382EA4A3B}"/>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202124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20FF9AAE-3822-4D90-A8BC-57DE57839304}"/>
              </a:ext>
            </a:extLst>
          </p:cNvPr>
          <p:cNvSpPr>
            <a:spLocks noGrp="1"/>
          </p:cNvSpPr>
          <p:nvPr>
            <p:ph type="title"/>
          </p:nvPr>
        </p:nvSpPr>
        <p:spPr>
          <a:xfrm>
            <a:off x="483008" y="56094"/>
            <a:ext cx="11225981" cy="1325563"/>
          </a:xfrm>
        </p:spPr>
        <p:txBody>
          <a:bodyPr/>
          <a:lstStyle/>
          <a:p>
            <a:r>
              <a:rPr lang="fr-FR" dirty="0">
                <a:solidFill>
                  <a:schemeClr val="accent1"/>
                </a:solidFill>
              </a:rPr>
              <a:t>Les barrières à l’entrée sur un marché </a:t>
            </a:r>
            <a:endParaRPr lang="fr-FR" dirty="0"/>
          </a:p>
        </p:txBody>
      </p:sp>
      <p:pic>
        <p:nvPicPr>
          <p:cNvPr id="4" name="Image 3">
            <a:extLst>
              <a:ext uri="{FF2B5EF4-FFF2-40B4-BE49-F238E27FC236}">
                <a16:creationId xmlns:a16="http://schemas.microsoft.com/office/drawing/2014/main" id="{BECF6ED6-98F6-44CF-9AA6-203258F0CBF1}"/>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8" name="Ellipse 7">
            <a:extLst>
              <a:ext uri="{FF2B5EF4-FFF2-40B4-BE49-F238E27FC236}">
                <a16:creationId xmlns:a16="http://schemas.microsoft.com/office/drawing/2014/main" id="{4894683D-33C9-4BB1-B39C-673E3B9E8C41}"/>
              </a:ext>
            </a:extLst>
          </p:cNvPr>
          <p:cNvSpPr/>
          <p:nvPr/>
        </p:nvSpPr>
        <p:spPr>
          <a:xfrm>
            <a:off x="2224585" y="2784143"/>
            <a:ext cx="2402006" cy="2361063"/>
          </a:xfrm>
          <a:prstGeom prst="ellipse">
            <a:avLst/>
          </a:prstGeom>
          <a:solidFill>
            <a:schemeClr val="accent1">
              <a:lumMod val="40000"/>
              <a:lumOff val="60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Marché</a:t>
            </a:r>
          </a:p>
          <a:p>
            <a:pPr algn="ctr"/>
            <a:r>
              <a:rPr lang="fr-FR" sz="2000" dirty="0">
                <a:solidFill>
                  <a:schemeClr val="tx1"/>
                </a:solidFill>
              </a:rPr>
              <a:t> </a:t>
            </a:r>
          </a:p>
          <a:p>
            <a:pPr algn="ctr"/>
            <a:r>
              <a:rPr lang="fr-FR" sz="2000" dirty="0">
                <a:solidFill>
                  <a:schemeClr val="tx1"/>
                </a:solidFill>
              </a:rPr>
              <a:t>Entreprises établies </a:t>
            </a:r>
          </a:p>
        </p:txBody>
      </p:sp>
      <p:sp>
        <p:nvSpPr>
          <p:cNvPr id="14" name="ZoneTexte 13">
            <a:extLst>
              <a:ext uri="{FF2B5EF4-FFF2-40B4-BE49-F238E27FC236}">
                <a16:creationId xmlns:a16="http://schemas.microsoft.com/office/drawing/2014/main" id="{0A1D65EB-8903-44EB-AFCA-A0706BF4EA10}"/>
              </a:ext>
            </a:extLst>
          </p:cNvPr>
          <p:cNvSpPr txBox="1"/>
          <p:nvPr/>
        </p:nvSpPr>
        <p:spPr>
          <a:xfrm>
            <a:off x="5984226" y="1083428"/>
            <a:ext cx="5379174" cy="1015663"/>
          </a:xfrm>
          <a:prstGeom prst="rect">
            <a:avLst/>
          </a:prstGeom>
          <a:noFill/>
        </p:spPr>
        <p:txBody>
          <a:bodyPr wrap="square" rtlCol="0">
            <a:spAutoFit/>
          </a:bodyPr>
          <a:lstStyle/>
          <a:p>
            <a:r>
              <a:rPr lang="fr-FR" sz="2000" dirty="0"/>
              <a:t>Les barrières à l’entrée sont des OBSTACLES qui rendent difficiles </a:t>
            </a:r>
            <a:r>
              <a:rPr lang="fr-FR" sz="2000" cap="all" dirty="0"/>
              <a:t>l’entrée</a:t>
            </a:r>
            <a:r>
              <a:rPr lang="fr-FR" sz="2000" dirty="0"/>
              <a:t> </a:t>
            </a:r>
            <a:r>
              <a:rPr lang="fr-FR" sz="2000" cap="all" dirty="0"/>
              <a:t>d’un nouveau concurrent </a:t>
            </a:r>
            <a:r>
              <a:rPr lang="fr-FR" sz="2000" dirty="0"/>
              <a:t>sur un marché </a:t>
            </a:r>
          </a:p>
        </p:txBody>
      </p:sp>
      <p:pic>
        <p:nvPicPr>
          <p:cNvPr id="16" name="Picture 4" descr="Flèche noire Dessin vers la droite PNG transparents - StickPNG">
            <a:extLst>
              <a:ext uri="{FF2B5EF4-FFF2-40B4-BE49-F238E27FC236}">
                <a16:creationId xmlns:a16="http://schemas.microsoft.com/office/drawing/2014/main" id="{5A54B6AA-6E68-4718-A466-8445A6115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735116" y="2206534"/>
            <a:ext cx="646333" cy="496984"/>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2DE20BEB-9058-4799-ACCE-1FCA0E07C3AE}"/>
              </a:ext>
            </a:extLst>
          </p:cNvPr>
          <p:cNvSpPr txBox="1"/>
          <p:nvPr/>
        </p:nvSpPr>
        <p:spPr>
          <a:xfrm>
            <a:off x="6421238" y="2798915"/>
            <a:ext cx="5379174" cy="707886"/>
          </a:xfrm>
          <a:prstGeom prst="rect">
            <a:avLst/>
          </a:prstGeom>
          <a:noFill/>
        </p:spPr>
        <p:txBody>
          <a:bodyPr wrap="square" rtlCol="0">
            <a:spAutoFit/>
          </a:bodyPr>
          <a:lstStyle/>
          <a:p>
            <a:r>
              <a:rPr lang="fr-FR" sz="2000" dirty="0"/>
              <a:t>Elles représentent une PROTECTION des entreprises déjà établies sur le marché </a:t>
            </a:r>
          </a:p>
        </p:txBody>
      </p:sp>
      <p:pic>
        <p:nvPicPr>
          <p:cNvPr id="18" name="Picture 4" descr="Flèche noire Dessin vers la droite PNG transparents - StickPNG">
            <a:extLst>
              <a:ext uri="{FF2B5EF4-FFF2-40B4-BE49-F238E27FC236}">
                <a16:creationId xmlns:a16="http://schemas.microsoft.com/office/drawing/2014/main" id="{CD12E157-D28D-4655-B193-2EB9372A5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552212" y="3623190"/>
            <a:ext cx="646333" cy="496984"/>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2D2570EB-EBF6-4931-9A63-C883E41D07C1}"/>
              </a:ext>
            </a:extLst>
          </p:cNvPr>
          <p:cNvSpPr txBox="1"/>
          <p:nvPr/>
        </p:nvSpPr>
        <p:spPr>
          <a:xfrm>
            <a:off x="6774817" y="4273959"/>
            <a:ext cx="5379174" cy="1015663"/>
          </a:xfrm>
          <a:prstGeom prst="rect">
            <a:avLst/>
          </a:prstGeom>
          <a:noFill/>
        </p:spPr>
        <p:txBody>
          <a:bodyPr wrap="square" rtlCol="0">
            <a:spAutoFit/>
          </a:bodyPr>
          <a:lstStyle/>
          <a:p>
            <a:r>
              <a:rPr lang="fr-FR" sz="2000" dirty="0"/>
              <a:t>Elles confèrent un POUVOIR DE </a:t>
            </a:r>
            <a:r>
              <a:rPr lang="fr-FR" sz="2000" cap="all" dirty="0"/>
              <a:t>marché</a:t>
            </a:r>
            <a:r>
              <a:rPr lang="fr-FR" sz="2000" dirty="0"/>
              <a:t> aux entreprises déjà établies (fixation de conditions de vente, dont le prix)</a:t>
            </a:r>
          </a:p>
        </p:txBody>
      </p:sp>
      <p:pic>
        <p:nvPicPr>
          <p:cNvPr id="20" name="Picture 4" descr="Flèche noire Dessin vers la droite PNG transparents - StickPNG">
            <a:extLst>
              <a:ext uri="{FF2B5EF4-FFF2-40B4-BE49-F238E27FC236}">
                <a16:creationId xmlns:a16="http://schemas.microsoft.com/office/drawing/2014/main" id="{1F58860F-3640-4389-9799-D7B781A2A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141238" y="5243287"/>
            <a:ext cx="646333" cy="496984"/>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9214449D-141C-4F96-BEC9-524E7E5A6D1B}"/>
              </a:ext>
            </a:extLst>
          </p:cNvPr>
          <p:cNvSpPr txBox="1"/>
          <p:nvPr/>
        </p:nvSpPr>
        <p:spPr>
          <a:xfrm>
            <a:off x="7119748" y="5824919"/>
            <a:ext cx="4589241" cy="400110"/>
          </a:xfrm>
          <a:prstGeom prst="rect">
            <a:avLst/>
          </a:prstGeom>
          <a:noFill/>
        </p:spPr>
        <p:txBody>
          <a:bodyPr wrap="square" rtlCol="0">
            <a:spAutoFit/>
          </a:bodyPr>
          <a:lstStyle/>
          <a:p>
            <a:pPr algn="ctr"/>
            <a:r>
              <a:rPr lang="fr-FR" sz="2000" dirty="0"/>
              <a:t>Concurrence (marché) IMPARFAITE  </a:t>
            </a:r>
          </a:p>
        </p:txBody>
      </p:sp>
      <p:sp>
        <p:nvSpPr>
          <p:cNvPr id="10" name="ZoneTexte 9">
            <a:extLst>
              <a:ext uri="{FF2B5EF4-FFF2-40B4-BE49-F238E27FC236}">
                <a16:creationId xmlns:a16="http://schemas.microsoft.com/office/drawing/2014/main" id="{C31842EF-FAF6-4465-82B9-2FD4600690FD}"/>
              </a:ext>
            </a:extLst>
          </p:cNvPr>
          <p:cNvSpPr txBox="1"/>
          <p:nvPr/>
        </p:nvSpPr>
        <p:spPr>
          <a:xfrm>
            <a:off x="391588" y="2647500"/>
            <a:ext cx="1395986" cy="707886"/>
          </a:xfrm>
          <a:prstGeom prst="rect">
            <a:avLst/>
          </a:prstGeom>
          <a:noFill/>
        </p:spPr>
        <p:txBody>
          <a:bodyPr wrap="square" rtlCol="0">
            <a:spAutoFit/>
          </a:bodyPr>
          <a:lstStyle/>
          <a:p>
            <a:pPr algn="ctr"/>
            <a:r>
              <a:rPr lang="fr-FR" sz="2000" b="1" dirty="0"/>
              <a:t>Barrières naturelles </a:t>
            </a:r>
          </a:p>
        </p:txBody>
      </p:sp>
      <p:sp>
        <p:nvSpPr>
          <p:cNvPr id="11" name="ZoneTexte 10">
            <a:extLst>
              <a:ext uri="{FF2B5EF4-FFF2-40B4-BE49-F238E27FC236}">
                <a16:creationId xmlns:a16="http://schemas.microsoft.com/office/drawing/2014/main" id="{18BC4929-D29D-46C0-A5B4-4E76E61E145C}"/>
              </a:ext>
            </a:extLst>
          </p:cNvPr>
          <p:cNvSpPr txBox="1"/>
          <p:nvPr/>
        </p:nvSpPr>
        <p:spPr>
          <a:xfrm>
            <a:off x="3982065" y="1531782"/>
            <a:ext cx="1683713" cy="707886"/>
          </a:xfrm>
          <a:prstGeom prst="rect">
            <a:avLst/>
          </a:prstGeom>
          <a:noFill/>
        </p:spPr>
        <p:txBody>
          <a:bodyPr wrap="square" rtlCol="0">
            <a:spAutoFit/>
          </a:bodyPr>
          <a:lstStyle/>
          <a:p>
            <a:pPr algn="ctr"/>
            <a:r>
              <a:rPr lang="fr-FR" sz="2000" b="1" dirty="0"/>
              <a:t>Barrières stratégiques</a:t>
            </a:r>
          </a:p>
        </p:txBody>
      </p:sp>
      <p:sp>
        <p:nvSpPr>
          <p:cNvPr id="12" name="ZoneTexte 11">
            <a:extLst>
              <a:ext uri="{FF2B5EF4-FFF2-40B4-BE49-F238E27FC236}">
                <a16:creationId xmlns:a16="http://schemas.microsoft.com/office/drawing/2014/main" id="{F04CBE8C-F4AF-4AB6-9080-CC88742E6E01}"/>
              </a:ext>
            </a:extLst>
          </p:cNvPr>
          <p:cNvSpPr txBox="1"/>
          <p:nvPr/>
        </p:nvSpPr>
        <p:spPr>
          <a:xfrm>
            <a:off x="2727595" y="5814945"/>
            <a:ext cx="2240190" cy="707886"/>
          </a:xfrm>
          <a:prstGeom prst="rect">
            <a:avLst/>
          </a:prstGeom>
          <a:noFill/>
        </p:spPr>
        <p:txBody>
          <a:bodyPr wrap="square" rtlCol="0">
            <a:spAutoFit/>
          </a:bodyPr>
          <a:lstStyle/>
          <a:p>
            <a:pPr algn="ctr"/>
            <a:r>
              <a:rPr lang="fr-FR" sz="2000" b="1" dirty="0"/>
              <a:t>Barrières institutionnelles </a:t>
            </a:r>
          </a:p>
        </p:txBody>
      </p:sp>
      <p:grpSp>
        <p:nvGrpSpPr>
          <p:cNvPr id="2" name="Groupe 1">
            <a:extLst>
              <a:ext uri="{FF2B5EF4-FFF2-40B4-BE49-F238E27FC236}">
                <a16:creationId xmlns:a16="http://schemas.microsoft.com/office/drawing/2014/main" id="{CE75A870-AD1A-4969-9385-AE7B00B267C9}"/>
              </a:ext>
            </a:extLst>
          </p:cNvPr>
          <p:cNvGrpSpPr/>
          <p:nvPr/>
        </p:nvGrpSpPr>
        <p:grpSpPr>
          <a:xfrm>
            <a:off x="889020" y="1697110"/>
            <a:ext cx="4824949" cy="3907277"/>
            <a:chOff x="889020" y="1697110"/>
            <a:chExt cx="4824949" cy="3907277"/>
          </a:xfrm>
        </p:grpSpPr>
        <p:sp>
          <p:nvSpPr>
            <p:cNvPr id="9" name="Ellipse 8">
              <a:extLst>
                <a:ext uri="{FF2B5EF4-FFF2-40B4-BE49-F238E27FC236}">
                  <a16:creationId xmlns:a16="http://schemas.microsoft.com/office/drawing/2014/main" id="{56A70070-B338-4D62-9BF6-F5EBADBCC4C6}"/>
                </a:ext>
              </a:extLst>
            </p:cNvPr>
            <p:cNvSpPr/>
            <p:nvPr/>
          </p:nvSpPr>
          <p:spPr>
            <a:xfrm>
              <a:off x="1681317" y="2313462"/>
              <a:ext cx="3451122" cy="3290925"/>
            </a:xfrm>
            <a:prstGeom prst="ellipse">
              <a:avLst/>
            </a:prstGeom>
            <a:noFill/>
            <a:ln w="666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85A3832C-ACC7-4DB2-ABBD-E41F924E78A0}"/>
                </a:ext>
              </a:extLst>
            </p:cNvPr>
            <p:cNvGrpSpPr/>
            <p:nvPr/>
          </p:nvGrpSpPr>
          <p:grpSpPr>
            <a:xfrm>
              <a:off x="1929276" y="1697110"/>
              <a:ext cx="590618" cy="706438"/>
              <a:chOff x="2035160" y="1618524"/>
              <a:chExt cx="590618" cy="706438"/>
            </a:xfrm>
          </p:grpSpPr>
          <p:cxnSp>
            <p:nvCxnSpPr>
              <p:cNvPr id="5" name="Connecteur droit 4">
                <a:extLst>
                  <a:ext uri="{FF2B5EF4-FFF2-40B4-BE49-F238E27FC236}">
                    <a16:creationId xmlns:a16="http://schemas.microsoft.com/office/drawing/2014/main" id="{A913F2D7-6D49-42A6-B409-561BC319E8B0}"/>
                  </a:ext>
                </a:extLst>
              </p:cNvPr>
              <p:cNvCxnSpPr/>
              <p:nvPr/>
            </p:nvCxnSpPr>
            <p:spPr>
              <a:xfrm>
                <a:off x="2035160" y="1618524"/>
                <a:ext cx="511160" cy="679232"/>
              </a:xfrm>
              <a:prstGeom prst="line">
                <a:avLst/>
              </a:prstGeom>
              <a:ln w="69850" cmpd="sng">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A3037E5C-D34E-40EC-B2DF-1D69AC414472}"/>
                  </a:ext>
                </a:extLst>
              </p:cNvPr>
              <p:cNvCxnSpPr>
                <a:cxnSpLocks/>
              </p:cNvCxnSpPr>
              <p:nvPr/>
            </p:nvCxnSpPr>
            <p:spPr>
              <a:xfrm flipV="1">
                <a:off x="2548664" y="1781585"/>
                <a:ext cx="77114" cy="543377"/>
              </a:xfrm>
              <a:prstGeom prst="straightConnector1">
                <a:avLst/>
              </a:prstGeom>
              <a:ln w="66675">
                <a:solidFill>
                  <a:schemeClr val="bg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5CDBB631-1D64-4F50-AEFB-732103443561}"/>
                </a:ext>
              </a:extLst>
            </p:cNvPr>
            <p:cNvGrpSpPr/>
            <p:nvPr/>
          </p:nvGrpSpPr>
          <p:grpSpPr>
            <a:xfrm rot="16754363">
              <a:off x="946930" y="4630485"/>
              <a:ext cx="590618" cy="706438"/>
              <a:chOff x="2035160" y="1618524"/>
              <a:chExt cx="590618" cy="706438"/>
            </a:xfrm>
          </p:grpSpPr>
          <p:cxnSp>
            <p:nvCxnSpPr>
              <p:cNvPr id="23" name="Connecteur droit 22">
                <a:extLst>
                  <a:ext uri="{FF2B5EF4-FFF2-40B4-BE49-F238E27FC236}">
                    <a16:creationId xmlns:a16="http://schemas.microsoft.com/office/drawing/2014/main" id="{E076A1A2-476A-4628-98AB-A5E306DBBFBE}"/>
                  </a:ext>
                </a:extLst>
              </p:cNvPr>
              <p:cNvCxnSpPr/>
              <p:nvPr/>
            </p:nvCxnSpPr>
            <p:spPr>
              <a:xfrm>
                <a:off x="2035160" y="1618524"/>
                <a:ext cx="511160" cy="679232"/>
              </a:xfrm>
              <a:prstGeom prst="line">
                <a:avLst/>
              </a:prstGeom>
              <a:ln w="69850" cmpd="sng">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605CE464-13F2-44F9-92FD-27F4A9F5659A}"/>
                  </a:ext>
                </a:extLst>
              </p:cNvPr>
              <p:cNvCxnSpPr>
                <a:cxnSpLocks/>
              </p:cNvCxnSpPr>
              <p:nvPr/>
            </p:nvCxnSpPr>
            <p:spPr>
              <a:xfrm flipV="1">
                <a:off x="2548664" y="1781585"/>
                <a:ext cx="77114" cy="543377"/>
              </a:xfrm>
              <a:prstGeom prst="straightConnector1">
                <a:avLst/>
              </a:prstGeom>
              <a:ln w="66675">
                <a:solidFill>
                  <a:schemeClr val="bg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e 24">
              <a:extLst>
                <a:ext uri="{FF2B5EF4-FFF2-40B4-BE49-F238E27FC236}">
                  <a16:creationId xmlns:a16="http://schemas.microsoft.com/office/drawing/2014/main" id="{95C954FD-7B24-4A2D-B733-C966792E778A}"/>
                </a:ext>
              </a:extLst>
            </p:cNvPr>
            <p:cNvGrpSpPr/>
            <p:nvPr/>
          </p:nvGrpSpPr>
          <p:grpSpPr>
            <a:xfrm rot="4619965">
              <a:off x="5065441" y="2470182"/>
              <a:ext cx="590618" cy="706438"/>
              <a:chOff x="2035160" y="1618524"/>
              <a:chExt cx="590618" cy="706438"/>
            </a:xfrm>
          </p:grpSpPr>
          <p:cxnSp>
            <p:nvCxnSpPr>
              <p:cNvPr id="26" name="Connecteur droit 25">
                <a:extLst>
                  <a:ext uri="{FF2B5EF4-FFF2-40B4-BE49-F238E27FC236}">
                    <a16:creationId xmlns:a16="http://schemas.microsoft.com/office/drawing/2014/main" id="{5D3901C9-CA55-4D9A-B61A-DC135A963B88}"/>
                  </a:ext>
                </a:extLst>
              </p:cNvPr>
              <p:cNvCxnSpPr/>
              <p:nvPr/>
            </p:nvCxnSpPr>
            <p:spPr>
              <a:xfrm>
                <a:off x="2035160" y="1618524"/>
                <a:ext cx="511160" cy="679232"/>
              </a:xfrm>
              <a:prstGeom prst="line">
                <a:avLst/>
              </a:prstGeom>
              <a:ln w="69850" cmpd="sng">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9FE023C7-49CD-41A3-B627-9F850984CB82}"/>
                  </a:ext>
                </a:extLst>
              </p:cNvPr>
              <p:cNvCxnSpPr>
                <a:cxnSpLocks/>
              </p:cNvCxnSpPr>
              <p:nvPr/>
            </p:nvCxnSpPr>
            <p:spPr>
              <a:xfrm flipV="1">
                <a:off x="2548664" y="1781585"/>
                <a:ext cx="77114" cy="543377"/>
              </a:xfrm>
              <a:prstGeom prst="straightConnector1">
                <a:avLst/>
              </a:prstGeom>
              <a:ln w="66675">
                <a:solidFill>
                  <a:schemeClr val="bg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e 27">
              <a:extLst>
                <a:ext uri="{FF2B5EF4-FFF2-40B4-BE49-F238E27FC236}">
                  <a16:creationId xmlns:a16="http://schemas.microsoft.com/office/drawing/2014/main" id="{46F21505-93C5-4700-90F0-6EBEF96BFC32}"/>
                </a:ext>
              </a:extLst>
            </p:cNvPr>
            <p:cNvGrpSpPr/>
            <p:nvPr/>
          </p:nvGrpSpPr>
          <p:grpSpPr>
            <a:xfrm rot="8391194">
              <a:off x="5097979" y="4848937"/>
              <a:ext cx="590618" cy="706438"/>
              <a:chOff x="2035160" y="1618524"/>
              <a:chExt cx="590618" cy="706438"/>
            </a:xfrm>
          </p:grpSpPr>
          <p:cxnSp>
            <p:nvCxnSpPr>
              <p:cNvPr id="29" name="Connecteur droit 28">
                <a:extLst>
                  <a:ext uri="{FF2B5EF4-FFF2-40B4-BE49-F238E27FC236}">
                    <a16:creationId xmlns:a16="http://schemas.microsoft.com/office/drawing/2014/main" id="{F5F2CCF9-3016-49B0-9556-4F8A9959A382}"/>
                  </a:ext>
                </a:extLst>
              </p:cNvPr>
              <p:cNvCxnSpPr/>
              <p:nvPr/>
            </p:nvCxnSpPr>
            <p:spPr>
              <a:xfrm>
                <a:off x="2035160" y="1618524"/>
                <a:ext cx="511160" cy="679232"/>
              </a:xfrm>
              <a:prstGeom prst="line">
                <a:avLst/>
              </a:prstGeom>
              <a:ln w="69850" cmpd="sng">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E4F50D6F-127C-4834-8984-8F507A0E48A7}"/>
                  </a:ext>
                </a:extLst>
              </p:cNvPr>
              <p:cNvCxnSpPr>
                <a:cxnSpLocks/>
              </p:cNvCxnSpPr>
              <p:nvPr/>
            </p:nvCxnSpPr>
            <p:spPr>
              <a:xfrm flipV="1">
                <a:off x="2548664" y="1781585"/>
                <a:ext cx="77114" cy="543377"/>
              </a:xfrm>
              <a:prstGeom prst="straightConnector1">
                <a:avLst/>
              </a:prstGeom>
              <a:ln w="66675">
                <a:solidFill>
                  <a:schemeClr val="bg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sp>
        <p:nvSpPr>
          <p:cNvPr id="31" name="ZoneTexte 30">
            <a:extLst>
              <a:ext uri="{FF2B5EF4-FFF2-40B4-BE49-F238E27FC236}">
                <a16:creationId xmlns:a16="http://schemas.microsoft.com/office/drawing/2014/main" id="{3341C155-5B9D-45EE-93C1-58786C22AD58}"/>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9589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686CCE2-41C2-4B38-856B-1F55065105B6}"/>
              </a:ext>
            </a:extLst>
          </p:cNvPr>
          <p:cNvPicPr>
            <a:picLocks noChangeAspect="1"/>
          </p:cNvPicPr>
          <p:nvPr/>
        </p:nvPicPr>
        <p:blipFill>
          <a:blip r:embed="rId2"/>
          <a:stretch>
            <a:fillRect/>
          </a:stretch>
        </p:blipFill>
        <p:spPr>
          <a:xfrm>
            <a:off x="828599" y="6423921"/>
            <a:ext cx="10534801" cy="377985"/>
          </a:xfrm>
          <a:prstGeom prst="rect">
            <a:avLst/>
          </a:prstGeom>
        </p:spPr>
      </p:pic>
      <p:graphicFrame>
        <p:nvGraphicFramePr>
          <p:cNvPr id="5" name="Tableau 5">
            <a:extLst>
              <a:ext uri="{FF2B5EF4-FFF2-40B4-BE49-F238E27FC236}">
                <a16:creationId xmlns:a16="http://schemas.microsoft.com/office/drawing/2014/main" id="{893EABF5-D806-4E41-90AE-9D59F3F27DA0}"/>
              </a:ext>
            </a:extLst>
          </p:cNvPr>
          <p:cNvGraphicFramePr>
            <a:graphicFrameLocks noGrp="1"/>
          </p:cNvGraphicFramePr>
          <p:nvPr>
            <p:extLst>
              <p:ext uri="{D42A27DB-BD31-4B8C-83A1-F6EECF244321}">
                <p14:modId xmlns:p14="http://schemas.microsoft.com/office/powerpoint/2010/main" val="457806583"/>
              </p:ext>
            </p:extLst>
          </p:nvPr>
        </p:nvGraphicFramePr>
        <p:xfrm>
          <a:off x="486697" y="230467"/>
          <a:ext cx="11459496" cy="4263115"/>
        </p:xfrm>
        <a:graphic>
          <a:graphicData uri="http://schemas.openxmlformats.org/drawingml/2006/table">
            <a:tbl>
              <a:tblPr firstRow="1" bandRow="1">
                <a:tableStyleId>{5C22544A-7EE6-4342-B048-85BDC9FD1C3A}</a:tableStyleId>
              </a:tblPr>
              <a:tblGrid>
                <a:gridCol w="3819832">
                  <a:extLst>
                    <a:ext uri="{9D8B030D-6E8A-4147-A177-3AD203B41FA5}">
                      <a16:colId xmlns:a16="http://schemas.microsoft.com/office/drawing/2014/main" val="2967387952"/>
                    </a:ext>
                  </a:extLst>
                </a:gridCol>
                <a:gridCol w="3819832">
                  <a:extLst>
                    <a:ext uri="{9D8B030D-6E8A-4147-A177-3AD203B41FA5}">
                      <a16:colId xmlns:a16="http://schemas.microsoft.com/office/drawing/2014/main" val="2160231335"/>
                    </a:ext>
                  </a:extLst>
                </a:gridCol>
                <a:gridCol w="3819832">
                  <a:extLst>
                    <a:ext uri="{9D8B030D-6E8A-4147-A177-3AD203B41FA5}">
                      <a16:colId xmlns:a16="http://schemas.microsoft.com/office/drawing/2014/main" val="2709181256"/>
                    </a:ext>
                  </a:extLst>
                </a:gridCol>
              </a:tblGrid>
              <a:tr h="339345">
                <a:tc gridSpan="3">
                  <a:txBody>
                    <a:bodyPr/>
                    <a:lstStyle/>
                    <a:p>
                      <a:pPr algn="ctr"/>
                      <a:r>
                        <a:rPr lang="fr-FR" dirty="0">
                          <a:solidFill>
                            <a:schemeClr val="bg1"/>
                          </a:solidFill>
                        </a:rPr>
                        <a:t>Les barrières à l’entrée sur un marché sont de type  :</a:t>
                      </a:r>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1502753480"/>
                  </a:ext>
                </a:extLst>
              </a:tr>
              <a:tr h="339345">
                <a:tc>
                  <a:txBody>
                    <a:bodyPr/>
                    <a:lstStyle/>
                    <a:p>
                      <a:pPr algn="ctr"/>
                      <a:r>
                        <a:rPr lang="fr-FR" dirty="0">
                          <a:solidFill>
                            <a:schemeClr val="bg1"/>
                          </a:solidFill>
                        </a:rPr>
                        <a:t>naturel </a:t>
                      </a:r>
                    </a:p>
                  </a:txBody>
                  <a:tcPr>
                    <a:solidFill>
                      <a:schemeClr val="accent1"/>
                    </a:solidFill>
                  </a:tcPr>
                </a:tc>
                <a:tc>
                  <a:txBody>
                    <a:bodyPr/>
                    <a:lstStyle/>
                    <a:p>
                      <a:pPr algn="ctr"/>
                      <a:r>
                        <a:rPr lang="fr-FR" dirty="0">
                          <a:solidFill>
                            <a:schemeClr val="bg1"/>
                          </a:solidFill>
                        </a:rPr>
                        <a:t>stratégique</a:t>
                      </a:r>
                    </a:p>
                  </a:txBody>
                  <a:tcPr>
                    <a:solidFill>
                      <a:schemeClr val="accent1"/>
                    </a:solidFill>
                  </a:tcPr>
                </a:tc>
                <a:tc>
                  <a:txBody>
                    <a:bodyPr/>
                    <a:lstStyle/>
                    <a:p>
                      <a:pPr algn="ctr"/>
                      <a:r>
                        <a:rPr lang="fr-FR" dirty="0">
                          <a:solidFill>
                            <a:schemeClr val="bg1"/>
                          </a:solidFill>
                        </a:rPr>
                        <a:t>institutionnel</a:t>
                      </a:r>
                    </a:p>
                  </a:txBody>
                  <a:tcPr>
                    <a:solidFill>
                      <a:schemeClr val="accent1"/>
                    </a:solidFill>
                  </a:tcPr>
                </a:tc>
                <a:extLst>
                  <a:ext uri="{0D108BD9-81ED-4DB2-BD59-A6C34878D82A}">
                    <a16:rowId xmlns:a16="http://schemas.microsoft.com/office/drawing/2014/main" val="2733666272"/>
                  </a:ext>
                </a:extLst>
              </a:tr>
              <a:tr h="1087763">
                <a:tc>
                  <a:txBody>
                    <a:bodyPr/>
                    <a:lstStyle/>
                    <a:p>
                      <a:r>
                        <a:rPr lang="fr-FR" sz="1800" b="0" i="0" kern="1200" dirty="0">
                          <a:solidFill>
                            <a:schemeClr val="dk1"/>
                          </a:solidFill>
                          <a:effectLst/>
                          <a:latin typeface="+mn-lt"/>
                          <a:ea typeface="+mn-ea"/>
                          <a:cs typeface="+mn-cs"/>
                        </a:rPr>
                        <a:t>résultant de </a:t>
                      </a:r>
                      <a:r>
                        <a:rPr lang="fr-FR" sz="1800" b="1" i="0" kern="1200" dirty="0">
                          <a:solidFill>
                            <a:schemeClr val="dk1"/>
                          </a:solidFill>
                          <a:effectLst/>
                          <a:latin typeface="+mn-lt"/>
                          <a:ea typeface="+mn-ea"/>
                          <a:cs typeface="+mn-cs"/>
                        </a:rPr>
                        <a:t>conditions particulières de production</a:t>
                      </a:r>
                      <a:r>
                        <a:rPr lang="fr-FR" sz="1800" b="0" i="0" kern="1200" dirty="0">
                          <a:solidFill>
                            <a:schemeClr val="dk1"/>
                          </a:solidFill>
                          <a:effectLst/>
                          <a:latin typeface="+mn-lt"/>
                          <a:ea typeface="+mn-ea"/>
                          <a:cs typeface="+mn-cs"/>
                        </a:rPr>
                        <a:t> d’un secteur d’activité donné (coûts fixes élevés ou possession d’une ressource clé)</a:t>
                      </a:r>
                      <a:endParaRPr lang="fr-FR" dirty="0"/>
                    </a:p>
                  </a:txBody>
                  <a:tcPr/>
                </a:tc>
                <a:tc>
                  <a:txBody>
                    <a:bodyPr/>
                    <a:lstStyle/>
                    <a:p>
                      <a:r>
                        <a:rPr lang="fr-FR" sz="1800" b="0" i="0" kern="1200" dirty="0">
                          <a:solidFill>
                            <a:schemeClr val="dk1"/>
                          </a:solidFill>
                          <a:effectLst/>
                          <a:latin typeface="+mn-lt"/>
                          <a:ea typeface="+mn-ea"/>
                          <a:cs typeface="+mn-cs"/>
                        </a:rPr>
                        <a:t>résultant de </a:t>
                      </a:r>
                      <a:r>
                        <a:rPr lang="fr-FR" sz="1800" b="1" i="0" kern="1200" dirty="0">
                          <a:solidFill>
                            <a:schemeClr val="dk1"/>
                          </a:solidFill>
                          <a:effectLst/>
                          <a:latin typeface="+mn-lt"/>
                          <a:ea typeface="+mn-ea"/>
                          <a:cs typeface="+mn-cs"/>
                        </a:rPr>
                        <a:t>comportements</a:t>
                      </a:r>
                      <a:r>
                        <a:rPr lang="fr-FR" sz="1800" b="0" i="0" kern="1200" dirty="0">
                          <a:solidFill>
                            <a:schemeClr val="dk1"/>
                          </a:solidFill>
                          <a:effectLst/>
                          <a:latin typeface="+mn-lt"/>
                          <a:ea typeface="+mn-ea"/>
                          <a:cs typeface="+mn-cs"/>
                        </a:rPr>
                        <a:t> des entreprises établies sur le marché à l’égard de leurs concurrents</a:t>
                      </a:r>
                      <a:endParaRPr lang="fr-FR" dirty="0"/>
                    </a:p>
                  </a:txBody>
                  <a:tcPr/>
                </a:tc>
                <a:tc>
                  <a:txBody>
                    <a:bodyPr/>
                    <a:lstStyle/>
                    <a:p>
                      <a:r>
                        <a:rPr lang="fr-FR" dirty="0"/>
                        <a:t>résultant de </a:t>
                      </a:r>
                      <a:r>
                        <a:rPr lang="fr-FR" b="1" dirty="0"/>
                        <a:t>l’action publique </a:t>
                      </a:r>
                      <a:r>
                        <a:rPr lang="fr-FR" dirty="0"/>
                        <a:t>(règlementation) et/ou de l’action d’organismes privés</a:t>
                      </a:r>
                    </a:p>
                  </a:txBody>
                  <a:tcPr/>
                </a:tc>
                <a:extLst>
                  <a:ext uri="{0D108BD9-81ED-4DB2-BD59-A6C34878D82A}">
                    <a16:rowId xmlns:a16="http://schemas.microsoft.com/office/drawing/2014/main" val="428082408"/>
                  </a:ext>
                </a:extLst>
              </a:tr>
              <a:tr h="2342875">
                <a:tc>
                  <a:txBody>
                    <a:bodyPr/>
                    <a:lstStyle/>
                    <a:p>
                      <a:pPr marL="285750" indent="-285750">
                        <a:buFontTx/>
                        <a:buChar char="-"/>
                      </a:pPr>
                      <a:r>
                        <a:rPr lang="fr-FR" sz="1600" dirty="0"/>
                        <a:t>Niveau d’expertise des entreprises déjà sur le marché </a:t>
                      </a:r>
                    </a:p>
                    <a:p>
                      <a:pPr marL="285750" indent="-285750">
                        <a:buFontTx/>
                        <a:buChar char="-"/>
                      </a:pPr>
                      <a:r>
                        <a:rPr lang="fr-FR" sz="1600" dirty="0"/>
                        <a:t>Coûts de production plus bas (coûts déjà amortis, effet d’expérience)</a:t>
                      </a:r>
                    </a:p>
                    <a:p>
                      <a:pPr marL="285750" indent="-285750">
                        <a:buFontTx/>
                        <a:buChar char="-"/>
                      </a:pPr>
                      <a:r>
                        <a:rPr lang="fr-FR" sz="1600" dirty="0"/>
                        <a:t>Economies d’échelle (baisse des coûts liée à la quantité produite)</a:t>
                      </a:r>
                    </a:p>
                    <a:p>
                      <a:pPr marL="285750" indent="-285750">
                        <a:buFontTx/>
                        <a:buChar char="-"/>
                      </a:pPr>
                      <a:r>
                        <a:rPr lang="fr-FR" sz="1600" dirty="0"/>
                        <a:t>Niveau de financement des outils de production nécessaires </a:t>
                      </a:r>
                    </a:p>
                    <a:p>
                      <a:pPr marL="285750" indent="-285750">
                        <a:buFontTx/>
                        <a:buChar char="-"/>
                      </a:pPr>
                      <a:r>
                        <a:rPr lang="fr-FR" sz="1600" dirty="0"/>
                        <a:t>…</a:t>
                      </a:r>
                    </a:p>
                  </a:txBody>
                  <a:tcPr/>
                </a:tc>
                <a:tc>
                  <a:txBody>
                    <a:bodyPr/>
                    <a:lstStyle/>
                    <a:p>
                      <a:pPr marL="285750" indent="-285750">
                        <a:buFontTx/>
                        <a:buChar char="-"/>
                      </a:pPr>
                      <a:r>
                        <a:rPr lang="fr-FR" sz="1600" dirty="0"/>
                        <a:t>Différenciation des produits/services </a:t>
                      </a:r>
                    </a:p>
                    <a:p>
                      <a:pPr marL="285750" indent="-285750">
                        <a:buFontTx/>
                        <a:buChar char="-"/>
                      </a:pPr>
                      <a:r>
                        <a:rPr lang="fr-FR" sz="1600" dirty="0"/>
                        <a:t>Positionnement vis-à-vis des acteurs du marché (ex : fournisseurs)</a:t>
                      </a:r>
                    </a:p>
                    <a:p>
                      <a:pPr marL="285750" indent="-285750">
                        <a:buFontTx/>
                        <a:buChar char="-"/>
                      </a:pPr>
                      <a:r>
                        <a:rPr lang="fr-FR" sz="1600" dirty="0"/>
                        <a:t>Lobbying</a:t>
                      </a:r>
                    </a:p>
                    <a:p>
                      <a:pPr marL="285750" indent="-285750">
                        <a:buFontTx/>
                        <a:buChar char="-"/>
                      </a:pPr>
                      <a:r>
                        <a:rPr lang="fr-FR" sz="1600" dirty="0"/>
                        <a:t>…</a:t>
                      </a:r>
                    </a:p>
                    <a:p>
                      <a:pPr marL="285750" indent="-285750">
                        <a:buFontTx/>
                        <a:buChar char="-"/>
                      </a:pPr>
                      <a:endParaRPr lang="fr-FR" sz="1600" dirty="0"/>
                    </a:p>
                  </a:txBody>
                  <a:tcPr/>
                </a:tc>
                <a:tc>
                  <a:txBody>
                    <a:bodyPr/>
                    <a:lstStyle/>
                    <a:p>
                      <a:pPr marL="285750" indent="-285750">
                        <a:buFontTx/>
                        <a:buChar char="-"/>
                      </a:pPr>
                      <a:r>
                        <a:rPr lang="fr-FR" sz="1600" dirty="0"/>
                        <a:t>Professions / secteurs d’activité réglementés (par ex : médecine, notariat, …)</a:t>
                      </a:r>
                    </a:p>
                    <a:p>
                      <a:pPr marL="285750" indent="-285750">
                        <a:buFontTx/>
                        <a:buChar char="-"/>
                      </a:pPr>
                      <a:r>
                        <a:rPr lang="fr-FR" sz="1600" dirty="0"/>
                        <a:t>Systèmes de normes, de brevets</a:t>
                      </a:r>
                    </a:p>
                    <a:p>
                      <a:pPr marL="285750" indent="-285750">
                        <a:buFontTx/>
                        <a:buChar char="-"/>
                      </a:pPr>
                      <a:r>
                        <a:rPr lang="fr-FR" sz="1600" dirty="0"/>
                        <a:t>Règlementations fiscales, sociales, … </a:t>
                      </a:r>
                    </a:p>
                    <a:p>
                      <a:pPr marL="285750" indent="-285750">
                        <a:buFontTx/>
                        <a:buChar char="-"/>
                      </a:pPr>
                      <a:r>
                        <a:rPr lang="fr-FR" sz="1600" dirty="0"/>
                        <a:t>…</a:t>
                      </a:r>
                    </a:p>
                    <a:p>
                      <a:pPr marL="285750" indent="-285750">
                        <a:buFontTx/>
                        <a:buChar char="-"/>
                      </a:pPr>
                      <a:endParaRPr lang="fr-FR" sz="1600" dirty="0"/>
                    </a:p>
                  </a:txBody>
                  <a:tcPr/>
                </a:tc>
                <a:extLst>
                  <a:ext uri="{0D108BD9-81ED-4DB2-BD59-A6C34878D82A}">
                    <a16:rowId xmlns:a16="http://schemas.microsoft.com/office/drawing/2014/main" val="430125265"/>
                  </a:ext>
                </a:extLst>
              </a:tr>
            </a:tbl>
          </a:graphicData>
        </a:graphic>
      </p:graphicFrame>
      <p:sp>
        <p:nvSpPr>
          <p:cNvPr id="9" name="ZoneTexte 8">
            <a:extLst>
              <a:ext uri="{FF2B5EF4-FFF2-40B4-BE49-F238E27FC236}">
                <a16:creationId xmlns:a16="http://schemas.microsoft.com/office/drawing/2014/main" id="{F2E38ED9-AD09-477C-9834-FE72219E1BEA}"/>
              </a:ext>
            </a:extLst>
          </p:cNvPr>
          <p:cNvSpPr txBox="1"/>
          <p:nvPr/>
        </p:nvSpPr>
        <p:spPr>
          <a:xfrm>
            <a:off x="1725560" y="4493582"/>
            <a:ext cx="10466439" cy="2062103"/>
          </a:xfrm>
          <a:prstGeom prst="rect">
            <a:avLst/>
          </a:prstGeom>
          <a:noFill/>
        </p:spPr>
        <p:txBody>
          <a:bodyPr wrap="square" rtlCol="0">
            <a:spAutoFit/>
          </a:bodyPr>
          <a:lstStyle/>
          <a:p>
            <a:pPr marL="285750" indent="-285750">
              <a:buFont typeface="Wingdings" panose="05000000000000000000" pitchFamily="2" charset="2"/>
              <a:buChar char="§"/>
            </a:pPr>
            <a:r>
              <a:rPr lang="fr-FR" sz="1600" b="1" dirty="0">
                <a:solidFill>
                  <a:schemeClr val="accent1">
                    <a:lumMod val="75000"/>
                  </a:schemeClr>
                </a:solidFill>
                <a:sym typeface="Wingdings" panose="05000000000000000000" pitchFamily="2" charset="2"/>
              </a:rPr>
              <a:t>Vers plus de barrières </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Fusions des constructeurs  mise en œuvre d’une stratégie visant à </a:t>
            </a:r>
          </a:p>
          <a:p>
            <a:pPr marL="1200150" lvl="2" indent="-285750">
              <a:buFont typeface="Wingdings" panose="05000000000000000000" pitchFamily="2" charset="2"/>
              <a:buChar char="Ø"/>
            </a:pPr>
            <a:r>
              <a:rPr lang="fr-FR" sz="1600" dirty="0">
                <a:solidFill>
                  <a:schemeClr val="accent1">
                    <a:lumMod val="75000"/>
                  </a:schemeClr>
                </a:solidFill>
                <a:sym typeface="Wingdings" panose="05000000000000000000" pitchFamily="2" charset="2"/>
              </a:rPr>
              <a:t>baisser les coûts de production, augmenter le pouvoir (poids) sur le marché  barrière naturelle</a:t>
            </a:r>
          </a:p>
          <a:p>
            <a:pPr marL="1200150" lvl="2" indent="-285750">
              <a:buFont typeface="Wingdings" panose="05000000000000000000" pitchFamily="2" charset="2"/>
              <a:buChar char="Ø"/>
            </a:pPr>
            <a:r>
              <a:rPr lang="fr-FR" sz="1600" dirty="0">
                <a:solidFill>
                  <a:schemeClr val="accent1">
                    <a:lumMod val="75000"/>
                  </a:schemeClr>
                </a:solidFill>
                <a:sym typeface="Wingdings" panose="05000000000000000000" pitchFamily="2" charset="2"/>
              </a:rPr>
              <a:t>se spécialiser et mieux différencier les produits/services  barrière stratégique</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Maîtrise de solutions complètes (expertise)  barrière naturelle</a:t>
            </a:r>
          </a:p>
          <a:p>
            <a:pPr marL="285750" indent="-285750">
              <a:buFont typeface="Wingdings" panose="05000000000000000000" pitchFamily="2" charset="2"/>
              <a:buChar char="§"/>
            </a:pPr>
            <a:r>
              <a:rPr lang="fr-FR" sz="1600" b="1" dirty="0">
                <a:solidFill>
                  <a:schemeClr val="accent1">
                    <a:lumMod val="75000"/>
                  </a:schemeClr>
                </a:solidFill>
                <a:sym typeface="Wingdings" panose="05000000000000000000" pitchFamily="2" charset="2"/>
              </a:rPr>
              <a:t>Vers moins de barrières </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Multiplication des acteurs suite à une évolution de la règlementation  barrière règlementaire levée </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Technicité et coûts de production faibles  barrières naturelles faibles  </a:t>
            </a:r>
            <a:endParaRPr lang="fr-FR" sz="1600" dirty="0">
              <a:solidFill>
                <a:schemeClr val="accent1">
                  <a:lumMod val="75000"/>
                </a:schemeClr>
              </a:solidFill>
            </a:endParaRPr>
          </a:p>
        </p:txBody>
      </p:sp>
      <p:sp>
        <p:nvSpPr>
          <p:cNvPr id="11" name="ZoneTexte 10">
            <a:extLst>
              <a:ext uri="{FF2B5EF4-FFF2-40B4-BE49-F238E27FC236}">
                <a16:creationId xmlns:a16="http://schemas.microsoft.com/office/drawing/2014/main" id="{36979BF4-40C5-464A-B8F4-73D8EFCBB5AD}"/>
              </a:ext>
            </a:extLst>
          </p:cNvPr>
          <p:cNvSpPr txBox="1"/>
          <p:nvPr/>
        </p:nvSpPr>
        <p:spPr>
          <a:xfrm>
            <a:off x="603595" y="4939740"/>
            <a:ext cx="1121966" cy="1200329"/>
          </a:xfrm>
          <a:prstGeom prst="rect">
            <a:avLst/>
          </a:prstGeom>
          <a:noFill/>
        </p:spPr>
        <p:txBody>
          <a:bodyPr wrap="square">
            <a:spAutoFit/>
          </a:bodyPr>
          <a:lstStyle/>
          <a:p>
            <a:r>
              <a:rPr lang="fr-FR" sz="1800" dirty="0">
                <a:solidFill>
                  <a:schemeClr val="accent1">
                    <a:lumMod val="75000"/>
                  </a:schemeClr>
                </a:solidFill>
              </a:rPr>
              <a:t>Exemple : le marché des drones</a:t>
            </a:r>
          </a:p>
        </p:txBody>
      </p:sp>
      <p:sp>
        <p:nvSpPr>
          <p:cNvPr id="6" name="ZoneTexte 5">
            <a:extLst>
              <a:ext uri="{FF2B5EF4-FFF2-40B4-BE49-F238E27FC236}">
                <a16:creationId xmlns:a16="http://schemas.microsoft.com/office/drawing/2014/main" id="{521345B7-9309-423D-9302-ABF7A0BB90C2}"/>
              </a:ext>
            </a:extLst>
          </p:cNvPr>
          <p:cNvSpPr txBox="1"/>
          <p:nvPr/>
        </p:nvSpPr>
        <p:spPr>
          <a:xfrm flipH="1">
            <a:off x="11537760" y="37292"/>
            <a:ext cx="654239" cy="707886"/>
          </a:xfrm>
          <a:prstGeom prst="rect">
            <a:avLst/>
          </a:prstGeom>
          <a:solidFill>
            <a:schemeClr val="bg1"/>
          </a:solid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5047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5762DAE8-3552-4951-AF1C-79FEF5EE17B6}"/>
              </a:ext>
            </a:extLst>
          </p:cNvPr>
          <p:cNvSpPr>
            <a:spLocks noGrp="1"/>
          </p:cNvSpPr>
          <p:nvPr>
            <p:ph type="title"/>
          </p:nvPr>
        </p:nvSpPr>
        <p:spPr>
          <a:xfrm>
            <a:off x="838200" y="56094"/>
            <a:ext cx="10515600" cy="1325563"/>
          </a:xfrm>
        </p:spPr>
        <p:txBody>
          <a:bodyPr/>
          <a:lstStyle/>
          <a:p>
            <a:r>
              <a:rPr lang="fr-FR" dirty="0">
                <a:solidFill>
                  <a:schemeClr val="accent1"/>
                </a:solidFill>
              </a:rPr>
              <a:t>L’asymétrie d’information </a:t>
            </a:r>
            <a:endParaRPr lang="fr-FR" dirty="0"/>
          </a:p>
        </p:txBody>
      </p:sp>
      <p:sp>
        <p:nvSpPr>
          <p:cNvPr id="4" name="Rectangle : coins arrondis 3">
            <a:extLst>
              <a:ext uri="{FF2B5EF4-FFF2-40B4-BE49-F238E27FC236}">
                <a16:creationId xmlns:a16="http://schemas.microsoft.com/office/drawing/2014/main" id="{3F3843D3-255E-4DA4-BDD2-1833B0D2AB4B}"/>
              </a:ext>
            </a:extLst>
          </p:cNvPr>
          <p:cNvSpPr/>
          <p:nvPr/>
        </p:nvSpPr>
        <p:spPr>
          <a:xfrm>
            <a:off x="828599" y="1127728"/>
            <a:ext cx="5808175" cy="1435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L’asymétrie d’information sur un marché correspond à un déséquilibre dans l’accès des acteurs à l’information sur ce marché : les uns sont mieux informés que les autres (inégalité d’informations)</a:t>
            </a:r>
          </a:p>
        </p:txBody>
      </p:sp>
      <p:pic>
        <p:nvPicPr>
          <p:cNvPr id="6" name="Image 5">
            <a:extLst>
              <a:ext uri="{FF2B5EF4-FFF2-40B4-BE49-F238E27FC236}">
                <a16:creationId xmlns:a16="http://schemas.microsoft.com/office/drawing/2014/main" id="{7DD6F1B7-129A-498D-AB7A-B80F57FC2944}"/>
              </a:ext>
            </a:extLst>
          </p:cNvPr>
          <p:cNvPicPr>
            <a:picLocks noChangeAspect="1"/>
          </p:cNvPicPr>
          <p:nvPr/>
        </p:nvPicPr>
        <p:blipFill>
          <a:blip r:embed="rId2"/>
          <a:stretch>
            <a:fillRect/>
          </a:stretch>
        </p:blipFill>
        <p:spPr>
          <a:xfrm>
            <a:off x="7063248" y="870060"/>
            <a:ext cx="2152664" cy="1851291"/>
          </a:xfrm>
          <a:prstGeom prst="rect">
            <a:avLst/>
          </a:prstGeom>
        </p:spPr>
      </p:pic>
      <p:sp>
        <p:nvSpPr>
          <p:cNvPr id="8" name="Flèche : virage 7">
            <a:extLst>
              <a:ext uri="{FF2B5EF4-FFF2-40B4-BE49-F238E27FC236}">
                <a16:creationId xmlns:a16="http://schemas.microsoft.com/office/drawing/2014/main" id="{F5B924FA-9891-4060-B89E-0D4F56D6151B}"/>
              </a:ext>
            </a:extLst>
          </p:cNvPr>
          <p:cNvSpPr/>
          <p:nvPr/>
        </p:nvSpPr>
        <p:spPr>
          <a:xfrm flipV="1">
            <a:off x="1369820" y="2563698"/>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a:extLst>
              <a:ext uri="{FF2B5EF4-FFF2-40B4-BE49-F238E27FC236}">
                <a16:creationId xmlns:a16="http://schemas.microsoft.com/office/drawing/2014/main" id="{AF51BBFE-54B4-4742-B7A7-5E573838F264}"/>
              </a:ext>
            </a:extLst>
          </p:cNvPr>
          <p:cNvSpPr txBox="1"/>
          <p:nvPr/>
        </p:nvSpPr>
        <p:spPr>
          <a:xfrm>
            <a:off x="2479612" y="2792363"/>
            <a:ext cx="8958874" cy="1631216"/>
          </a:xfrm>
          <a:prstGeom prst="rect">
            <a:avLst/>
          </a:prstGeom>
          <a:noFill/>
        </p:spPr>
        <p:txBody>
          <a:bodyPr wrap="square" rtlCol="0">
            <a:spAutoFit/>
          </a:bodyPr>
          <a:lstStyle/>
          <a:p>
            <a:pPr marL="285750" indent="-285750">
              <a:buFont typeface="Wingdings" panose="05000000000000000000" pitchFamily="2" charset="2"/>
              <a:buChar char="§"/>
            </a:pPr>
            <a:r>
              <a:rPr lang="fr-FR" sz="2000" dirty="0"/>
              <a:t>Avantages(s) de la partie la mieux informée </a:t>
            </a:r>
          </a:p>
          <a:p>
            <a:pPr marL="285750" indent="-285750">
              <a:buFont typeface="Wingdings" panose="05000000000000000000" pitchFamily="2" charset="2"/>
              <a:buChar char="§"/>
            </a:pPr>
            <a:r>
              <a:rPr lang="fr-FR" sz="2000" dirty="0"/>
              <a:t>Obligation d’information pour rétablir des relations équilibrées entre les parties : décider « en connaissance de cause »</a:t>
            </a:r>
          </a:p>
          <a:p>
            <a:pPr marL="285750" indent="-285750">
              <a:buFont typeface="Wingdings" panose="05000000000000000000" pitchFamily="2" charset="2"/>
              <a:buChar char="§"/>
            </a:pPr>
            <a:r>
              <a:rPr lang="fr-FR" sz="2000" dirty="0"/>
              <a:t>Protection de la partie la plus « faible » (moins informée) par le droit (ex : clauses interdites dans un contrat d’adhésion)</a:t>
            </a:r>
          </a:p>
        </p:txBody>
      </p:sp>
      <p:sp>
        <p:nvSpPr>
          <p:cNvPr id="10" name="ZoneTexte 9">
            <a:extLst>
              <a:ext uri="{FF2B5EF4-FFF2-40B4-BE49-F238E27FC236}">
                <a16:creationId xmlns:a16="http://schemas.microsoft.com/office/drawing/2014/main" id="{10E7016E-036F-4881-9959-26904D6EC04B}"/>
              </a:ext>
            </a:extLst>
          </p:cNvPr>
          <p:cNvSpPr txBox="1"/>
          <p:nvPr/>
        </p:nvSpPr>
        <p:spPr>
          <a:xfrm>
            <a:off x="1369820" y="4699494"/>
            <a:ext cx="1121966" cy="1200329"/>
          </a:xfrm>
          <a:prstGeom prst="rect">
            <a:avLst/>
          </a:prstGeom>
          <a:noFill/>
        </p:spPr>
        <p:txBody>
          <a:bodyPr wrap="square">
            <a:spAutoFit/>
          </a:bodyPr>
          <a:lstStyle/>
          <a:p>
            <a:r>
              <a:rPr lang="fr-FR" sz="1800" dirty="0">
                <a:solidFill>
                  <a:schemeClr val="accent1">
                    <a:lumMod val="75000"/>
                  </a:schemeClr>
                </a:solidFill>
              </a:rPr>
              <a:t>Exemple : le marché des drones</a:t>
            </a:r>
          </a:p>
        </p:txBody>
      </p:sp>
      <p:sp>
        <p:nvSpPr>
          <p:cNvPr id="11" name="ZoneTexte 10">
            <a:extLst>
              <a:ext uri="{FF2B5EF4-FFF2-40B4-BE49-F238E27FC236}">
                <a16:creationId xmlns:a16="http://schemas.microsoft.com/office/drawing/2014/main" id="{FBE1BD60-893D-45E2-BF47-8F0BBE3EAE7F}"/>
              </a:ext>
            </a:extLst>
          </p:cNvPr>
          <p:cNvSpPr txBox="1"/>
          <p:nvPr/>
        </p:nvSpPr>
        <p:spPr>
          <a:xfrm>
            <a:off x="2479612" y="4676988"/>
            <a:ext cx="8581103" cy="1569660"/>
          </a:xfrm>
          <a:prstGeom prst="rect">
            <a:avLst/>
          </a:prstGeom>
          <a:noFill/>
        </p:spPr>
        <p:txBody>
          <a:bodyPr wrap="square" rtlCol="0">
            <a:spAutoFit/>
          </a:bodyPr>
          <a:lstStyle/>
          <a:p>
            <a:pPr marL="285750" indent="-285750">
              <a:buFont typeface="Wingdings" panose="05000000000000000000" pitchFamily="2" charset="2"/>
              <a:buChar char="§"/>
            </a:pPr>
            <a:r>
              <a:rPr lang="fr-FR" sz="1600" b="1" dirty="0">
                <a:solidFill>
                  <a:schemeClr val="accent1">
                    <a:lumMod val="75000"/>
                  </a:schemeClr>
                </a:solidFill>
                <a:sym typeface="Wingdings" panose="05000000000000000000" pitchFamily="2" charset="2"/>
              </a:rPr>
              <a:t>Marché des drones destinés au grand public </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Niveau d’information des vendeurs &gt; niveau d’information des acheteurs  déséquilibre   information &amp; conseil (par le vendeur à l’acheteur) pour permettre un achat « éclairé » et adapté </a:t>
            </a:r>
          </a:p>
          <a:p>
            <a:pPr marL="285750" indent="-285750">
              <a:buFont typeface="Wingdings" panose="05000000000000000000" pitchFamily="2" charset="2"/>
              <a:buChar char="§"/>
            </a:pPr>
            <a:r>
              <a:rPr lang="fr-FR" sz="1600" b="1" dirty="0">
                <a:solidFill>
                  <a:schemeClr val="accent1">
                    <a:lumMod val="75000"/>
                  </a:schemeClr>
                </a:solidFill>
                <a:sym typeface="Wingdings" panose="05000000000000000000" pitchFamily="2" charset="2"/>
              </a:rPr>
              <a:t>Marché des drones professionnels</a:t>
            </a:r>
          </a:p>
          <a:p>
            <a:pPr marL="742950" lvl="1" indent="-285750">
              <a:buFont typeface="Wingdings" panose="05000000000000000000" pitchFamily="2" charset="2"/>
              <a:buChar char="§"/>
            </a:pPr>
            <a:r>
              <a:rPr lang="fr-FR" sz="1600" dirty="0">
                <a:solidFill>
                  <a:schemeClr val="accent1">
                    <a:lumMod val="75000"/>
                  </a:schemeClr>
                </a:solidFill>
                <a:sym typeface="Wingdings" panose="05000000000000000000" pitchFamily="2" charset="2"/>
              </a:rPr>
              <a:t>Niveau d’information équilibré et/ou capacité à s’informer </a:t>
            </a:r>
            <a:endParaRPr lang="fr-FR" sz="1600" dirty="0">
              <a:solidFill>
                <a:schemeClr val="accent1">
                  <a:lumMod val="75000"/>
                </a:schemeClr>
              </a:solidFill>
            </a:endParaRPr>
          </a:p>
        </p:txBody>
      </p:sp>
      <p:pic>
        <p:nvPicPr>
          <p:cNvPr id="12" name="Image 11">
            <a:extLst>
              <a:ext uri="{FF2B5EF4-FFF2-40B4-BE49-F238E27FC236}">
                <a16:creationId xmlns:a16="http://schemas.microsoft.com/office/drawing/2014/main" id="{82801BED-ED6E-4598-8A10-E884FF81AF9D}"/>
              </a:ext>
            </a:extLst>
          </p:cNvPr>
          <p:cNvPicPr>
            <a:picLocks noChangeAspect="1"/>
          </p:cNvPicPr>
          <p:nvPr/>
        </p:nvPicPr>
        <p:blipFill>
          <a:blip r:embed="rId3"/>
          <a:stretch>
            <a:fillRect/>
          </a:stretch>
        </p:blipFill>
        <p:spPr>
          <a:xfrm>
            <a:off x="828599" y="6423921"/>
            <a:ext cx="10534801" cy="377985"/>
          </a:xfrm>
          <a:prstGeom prst="rect">
            <a:avLst/>
          </a:prstGeom>
        </p:spPr>
      </p:pic>
      <p:pic>
        <p:nvPicPr>
          <p:cNvPr id="13" name="Picture 4" descr="Flèche noire Dessin vers la droite PNG transparents - StickPNG">
            <a:extLst>
              <a:ext uri="{FF2B5EF4-FFF2-40B4-BE49-F238E27FC236}">
                <a16:creationId xmlns:a16="http://schemas.microsoft.com/office/drawing/2014/main" id="{01D52597-8645-446D-AF3A-B5994623A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347">
            <a:off x="9450457" y="1724185"/>
            <a:ext cx="646333" cy="496984"/>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DB89AA96-FFCB-4CF8-8028-52107E833D26}"/>
              </a:ext>
            </a:extLst>
          </p:cNvPr>
          <p:cNvSpPr txBox="1"/>
          <p:nvPr/>
        </p:nvSpPr>
        <p:spPr>
          <a:xfrm>
            <a:off x="10015514" y="1452669"/>
            <a:ext cx="1575619" cy="1015663"/>
          </a:xfrm>
          <a:prstGeom prst="rect">
            <a:avLst/>
          </a:prstGeom>
          <a:noFill/>
        </p:spPr>
        <p:txBody>
          <a:bodyPr wrap="square" rtlCol="0">
            <a:spAutoFit/>
          </a:bodyPr>
          <a:lstStyle/>
          <a:p>
            <a:pPr algn="ctr"/>
            <a:r>
              <a:rPr lang="fr-FR" sz="2000" dirty="0"/>
              <a:t>Concurrence (marché) IMPARFAITE  </a:t>
            </a:r>
          </a:p>
        </p:txBody>
      </p:sp>
      <p:sp>
        <p:nvSpPr>
          <p:cNvPr id="15" name="ZoneTexte 14">
            <a:extLst>
              <a:ext uri="{FF2B5EF4-FFF2-40B4-BE49-F238E27FC236}">
                <a16:creationId xmlns:a16="http://schemas.microsoft.com/office/drawing/2014/main" id="{0381318F-98E7-4339-A5E8-E0A1CF96751E}"/>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2644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p:bldP spid="10"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2F3307D-3483-400D-BC4F-6C759D50EA76}"/>
              </a:ext>
            </a:extLst>
          </p:cNvPr>
          <p:cNvSpPr>
            <a:spLocks noGrp="1"/>
          </p:cNvSpPr>
          <p:nvPr>
            <p:ph type="title"/>
          </p:nvPr>
        </p:nvSpPr>
        <p:spPr>
          <a:xfrm>
            <a:off x="838200" y="118315"/>
            <a:ext cx="10515600" cy="1325563"/>
          </a:xfrm>
        </p:spPr>
        <p:txBody>
          <a:bodyPr/>
          <a:lstStyle/>
          <a:p>
            <a:r>
              <a:rPr lang="fr-FR" dirty="0">
                <a:solidFill>
                  <a:schemeClr val="accent1"/>
                </a:solidFill>
              </a:rPr>
              <a:t>Deux types d’asymétrie d’information </a:t>
            </a:r>
            <a:endParaRPr lang="fr-FR" dirty="0"/>
          </a:p>
        </p:txBody>
      </p:sp>
      <p:pic>
        <p:nvPicPr>
          <p:cNvPr id="4" name="Picture 4" descr="Flèche noire Dessin vers la droite PNG transparents - StickPNG">
            <a:extLst>
              <a:ext uri="{FF2B5EF4-FFF2-40B4-BE49-F238E27FC236}">
                <a16:creationId xmlns:a16="http://schemas.microsoft.com/office/drawing/2014/main" id="{5500F87C-2875-4F58-A5F8-10D51C81C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294019">
            <a:off x="3115256" y="1279641"/>
            <a:ext cx="896944" cy="6896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lèche noire Dessin vers la droite PNG transparents - StickPNG">
            <a:extLst>
              <a:ext uri="{FF2B5EF4-FFF2-40B4-BE49-F238E27FC236}">
                <a16:creationId xmlns:a16="http://schemas.microsoft.com/office/drawing/2014/main" id="{862BAB62-C662-4253-84AD-7EEC8143C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792162">
            <a:off x="7292392" y="1219559"/>
            <a:ext cx="896944" cy="6896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coins arrondis 7">
            <a:extLst>
              <a:ext uri="{FF2B5EF4-FFF2-40B4-BE49-F238E27FC236}">
                <a16:creationId xmlns:a16="http://schemas.microsoft.com/office/drawing/2014/main" id="{9403F51F-1156-41FA-BCD8-2D74FC717FFA}"/>
              </a:ext>
            </a:extLst>
          </p:cNvPr>
          <p:cNvSpPr/>
          <p:nvPr/>
        </p:nvSpPr>
        <p:spPr>
          <a:xfrm>
            <a:off x="828599" y="2115868"/>
            <a:ext cx="4765283" cy="1435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La sélection adverse </a:t>
            </a:r>
          </a:p>
          <a:p>
            <a:pPr algn="ctr"/>
            <a:r>
              <a:rPr lang="fr-FR" sz="2000" dirty="0">
                <a:solidFill>
                  <a:schemeClr val="tx1"/>
                </a:solidFill>
              </a:rPr>
              <a:t>(ou </a:t>
            </a:r>
            <a:r>
              <a:rPr lang="fr-FR" sz="2000" dirty="0" err="1">
                <a:solidFill>
                  <a:schemeClr val="tx1"/>
                </a:solidFill>
              </a:rPr>
              <a:t>anti-sélection</a:t>
            </a:r>
            <a:r>
              <a:rPr lang="fr-FR" sz="2000" dirty="0">
                <a:solidFill>
                  <a:schemeClr val="tx1"/>
                </a:solidFill>
              </a:rPr>
              <a:t>)</a:t>
            </a:r>
          </a:p>
        </p:txBody>
      </p:sp>
      <p:sp>
        <p:nvSpPr>
          <p:cNvPr id="9" name="Rectangle : coins arrondis 8">
            <a:extLst>
              <a:ext uri="{FF2B5EF4-FFF2-40B4-BE49-F238E27FC236}">
                <a16:creationId xmlns:a16="http://schemas.microsoft.com/office/drawing/2014/main" id="{352E680B-2168-4D5E-9E80-8A72618FBDD4}"/>
              </a:ext>
            </a:extLst>
          </p:cNvPr>
          <p:cNvSpPr/>
          <p:nvPr/>
        </p:nvSpPr>
        <p:spPr>
          <a:xfrm>
            <a:off x="6588518" y="2077152"/>
            <a:ext cx="4939041" cy="1435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L’aléa moral</a:t>
            </a:r>
          </a:p>
        </p:txBody>
      </p:sp>
      <p:sp>
        <p:nvSpPr>
          <p:cNvPr id="11" name="ZoneTexte 10">
            <a:extLst>
              <a:ext uri="{FF2B5EF4-FFF2-40B4-BE49-F238E27FC236}">
                <a16:creationId xmlns:a16="http://schemas.microsoft.com/office/drawing/2014/main" id="{0145C982-F69F-401C-8275-985930275B6B}"/>
              </a:ext>
            </a:extLst>
          </p:cNvPr>
          <p:cNvSpPr txBox="1"/>
          <p:nvPr/>
        </p:nvSpPr>
        <p:spPr>
          <a:xfrm>
            <a:off x="838200" y="3746252"/>
            <a:ext cx="4795687" cy="2585323"/>
          </a:xfrm>
          <a:prstGeom prst="rect">
            <a:avLst/>
          </a:prstGeom>
          <a:noFill/>
        </p:spPr>
        <p:txBody>
          <a:bodyPr wrap="square">
            <a:spAutoFit/>
          </a:bodyPr>
          <a:lstStyle/>
          <a:p>
            <a:pPr marL="285750" indent="-285750">
              <a:buFont typeface="Wingdings" panose="05000000000000000000" pitchFamily="2" charset="2"/>
              <a:buChar char="§"/>
            </a:pPr>
            <a:r>
              <a:rPr lang="fr-FR" dirty="0"/>
              <a:t>Avant l’acte d’achat (la souscription du contrat) : ex-ante</a:t>
            </a:r>
          </a:p>
          <a:p>
            <a:pPr marL="285750" indent="-285750">
              <a:buFont typeface="Wingdings" panose="05000000000000000000" pitchFamily="2" charset="2"/>
              <a:buChar char="§"/>
            </a:pPr>
            <a:r>
              <a:rPr lang="fr-FR" dirty="0"/>
              <a:t>Information faussée ou cachée par une partie en vue d’aboutir plus facilement à la transaction</a:t>
            </a:r>
          </a:p>
          <a:p>
            <a:pPr marL="285750" indent="-285750">
              <a:buFont typeface="Wingdings" panose="05000000000000000000" pitchFamily="2" charset="2"/>
              <a:buChar char="§"/>
            </a:pPr>
            <a:r>
              <a:rPr lang="fr-FR" dirty="0"/>
              <a:t>Défaut d’information sur les caractéristiques du bien/service</a:t>
            </a:r>
          </a:p>
          <a:p>
            <a:pPr marL="285750" indent="-285750">
              <a:buFont typeface="Wingdings" panose="05000000000000000000" pitchFamily="2" charset="2"/>
              <a:buChar char="§"/>
            </a:pPr>
            <a:r>
              <a:rPr lang="fr-FR" dirty="0"/>
              <a:t>Prise d’une décision contraire à celle envisagée initialement </a:t>
            </a:r>
            <a:endParaRPr lang="fr-FR" sz="1800" dirty="0">
              <a:solidFill>
                <a:schemeClr val="tx1"/>
              </a:solidFill>
            </a:endParaRPr>
          </a:p>
        </p:txBody>
      </p:sp>
      <p:sp>
        <p:nvSpPr>
          <p:cNvPr id="12" name="ZoneTexte 11">
            <a:extLst>
              <a:ext uri="{FF2B5EF4-FFF2-40B4-BE49-F238E27FC236}">
                <a16:creationId xmlns:a16="http://schemas.microsoft.com/office/drawing/2014/main" id="{F67758DF-015F-4E15-8DBD-E2E4F8844FE4}"/>
              </a:ext>
            </a:extLst>
          </p:cNvPr>
          <p:cNvSpPr txBox="1"/>
          <p:nvPr/>
        </p:nvSpPr>
        <p:spPr>
          <a:xfrm>
            <a:off x="6731871" y="3682059"/>
            <a:ext cx="4795688" cy="1477328"/>
          </a:xfrm>
          <a:prstGeom prst="rect">
            <a:avLst/>
          </a:prstGeom>
          <a:noFill/>
        </p:spPr>
        <p:txBody>
          <a:bodyPr wrap="square">
            <a:spAutoFit/>
          </a:bodyPr>
          <a:lstStyle/>
          <a:p>
            <a:pPr marL="285750" indent="-285750">
              <a:buFont typeface="Wingdings" panose="05000000000000000000" pitchFamily="2" charset="2"/>
              <a:buChar char="§"/>
            </a:pPr>
            <a:r>
              <a:rPr lang="fr-FR" dirty="0"/>
              <a:t>Après l’acte d’achat (la souscription du contrat) : ex-post</a:t>
            </a:r>
          </a:p>
          <a:p>
            <a:pPr marL="285750" indent="-285750">
              <a:buFont typeface="Wingdings" panose="05000000000000000000" pitchFamily="2" charset="2"/>
              <a:buChar char="§"/>
            </a:pPr>
            <a:r>
              <a:rPr lang="fr-FR" sz="1800" dirty="0">
                <a:solidFill>
                  <a:schemeClr val="tx1"/>
                </a:solidFill>
              </a:rPr>
              <a:t>Recherche d’un bénéfice supérieur par l’une des parties : aléa lié au comportement d’une des parties </a:t>
            </a:r>
          </a:p>
        </p:txBody>
      </p:sp>
      <p:pic>
        <p:nvPicPr>
          <p:cNvPr id="13" name="Image 12">
            <a:extLst>
              <a:ext uri="{FF2B5EF4-FFF2-40B4-BE49-F238E27FC236}">
                <a16:creationId xmlns:a16="http://schemas.microsoft.com/office/drawing/2014/main" id="{175BB579-71A6-4449-BD54-285FCFE0D45B}"/>
              </a:ext>
            </a:extLst>
          </p:cNvPr>
          <p:cNvPicPr>
            <a:picLocks noChangeAspect="1"/>
          </p:cNvPicPr>
          <p:nvPr/>
        </p:nvPicPr>
        <p:blipFill>
          <a:blip r:embed="rId3"/>
          <a:stretch>
            <a:fillRect/>
          </a:stretch>
        </p:blipFill>
        <p:spPr>
          <a:xfrm>
            <a:off x="828599" y="6423921"/>
            <a:ext cx="10534801" cy="377985"/>
          </a:xfrm>
          <a:prstGeom prst="rect">
            <a:avLst/>
          </a:prstGeom>
        </p:spPr>
      </p:pic>
      <p:sp>
        <p:nvSpPr>
          <p:cNvPr id="10" name="ZoneTexte 9">
            <a:extLst>
              <a:ext uri="{FF2B5EF4-FFF2-40B4-BE49-F238E27FC236}">
                <a16:creationId xmlns:a16="http://schemas.microsoft.com/office/drawing/2014/main" id="{A7D22F86-7973-4576-BC97-37EEA9A9FE0F}"/>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49349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1FC3D-999F-4481-9735-D341D4A1236A}"/>
              </a:ext>
            </a:extLst>
          </p:cNvPr>
          <p:cNvSpPr>
            <a:spLocks noGrp="1"/>
          </p:cNvSpPr>
          <p:nvPr>
            <p:ph type="title"/>
          </p:nvPr>
        </p:nvSpPr>
        <p:spPr>
          <a:xfrm>
            <a:off x="696219" y="15375"/>
            <a:ext cx="11013560" cy="1019460"/>
          </a:xfrm>
        </p:spPr>
        <p:txBody>
          <a:bodyPr>
            <a:normAutofit fontScale="90000"/>
          </a:bodyPr>
          <a:lstStyle/>
          <a:p>
            <a:r>
              <a:rPr lang="fr-FR" dirty="0">
                <a:solidFill>
                  <a:schemeClr val="accent1"/>
                </a:solidFill>
              </a:rPr>
              <a:t>Les conditions d’une concurrence pure et parfaite </a:t>
            </a:r>
          </a:p>
        </p:txBody>
      </p:sp>
      <p:pic>
        <p:nvPicPr>
          <p:cNvPr id="3" name="Image 2">
            <a:extLst>
              <a:ext uri="{FF2B5EF4-FFF2-40B4-BE49-F238E27FC236}">
                <a16:creationId xmlns:a16="http://schemas.microsoft.com/office/drawing/2014/main" id="{DDA72D17-593B-4D44-B8D4-306FB90F951D}"/>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6" name="Ellipse 5">
            <a:extLst>
              <a:ext uri="{FF2B5EF4-FFF2-40B4-BE49-F238E27FC236}">
                <a16:creationId xmlns:a16="http://schemas.microsoft.com/office/drawing/2014/main" id="{77842A9B-43F4-4F18-B6E0-347F86A5808A}"/>
              </a:ext>
            </a:extLst>
          </p:cNvPr>
          <p:cNvSpPr/>
          <p:nvPr/>
        </p:nvSpPr>
        <p:spPr>
          <a:xfrm>
            <a:off x="7699418" y="2510512"/>
            <a:ext cx="2170434" cy="2071520"/>
          </a:xfrm>
          <a:prstGeom prst="ellipse">
            <a:avLst/>
          </a:prstGeom>
          <a:solidFill>
            <a:srgbClr val="FFFF00"/>
          </a:solidFill>
          <a:ln w="666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Concurrence pure et parfaire </a:t>
            </a:r>
          </a:p>
        </p:txBody>
      </p:sp>
      <p:sp>
        <p:nvSpPr>
          <p:cNvPr id="12" name="Rectangle : coins arrondis 11">
            <a:extLst>
              <a:ext uri="{FF2B5EF4-FFF2-40B4-BE49-F238E27FC236}">
                <a16:creationId xmlns:a16="http://schemas.microsoft.com/office/drawing/2014/main" id="{6B16282A-6CFD-4A03-9A50-9920811E4BEE}"/>
              </a:ext>
            </a:extLst>
          </p:cNvPr>
          <p:cNvSpPr/>
          <p:nvPr/>
        </p:nvSpPr>
        <p:spPr>
          <a:xfrm>
            <a:off x="828594" y="907563"/>
            <a:ext cx="3320323" cy="409433"/>
          </a:xfrm>
          <a:prstGeom prst="roundRect">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Atomicité </a:t>
            </a:r>
          </a:p>
        </p:txBody>
      </p:sp>
      <p:sp>
        <p:nvSpPr>
          <p:cNvPr id="13" name="Rectangle : coins arrondis 12">
            <a:extLst>
              <a:ext uri="{FF2B5EF4-FFF2-40B4-BE49-F238E27FC236}">
                <a16:creationId xmlns:a16="http://schemas.microsoft.com/office/drawing/2014/main" id="{87FBDDFF-8586-4FB4-9962-9F3C55EA1564}"/>
              </a:ext>
            </a:extLst>
          </p:cNvPr>
          <p:cNvSpPr/>
          <p:nvPr/>
        </p:nvSpPr>
        <p:spPr>
          <a:xfrm>
            <a:off x="828594" y="2228944"/>
            <a:ext cx="3320321" cy="409433"/>
          </a:xfrm>
          <a:prstGeom prst="roundRect">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Homogénéité </a:t>
            </a:r>
          </a:p>
        </p:txBody>
      </p:sp>
      <p:sp>
        <p:nvSpPr>
          <p:cNvPr id="14" name="Rectangle : coins arrondis 13">
            <a:extLst>
              <a:ext uri="{FF2B5EF4-FFF2-40B4-BE49-F238E27FC236}">
                <a16:creationId xmlns:a16="http://schemas.microsoft.com/office/drawing/2014/main" id="{773886A2-F0B7-46B1-BA37-DCCA5019F8D8}"/>
              </a:ext>
            </a:extLst>
          </p:cNvPr>
          <p:cNvSpPr/>
          <p:nvPr/>
        </p:nvSpPr>
        <p:spPr>
          <a:xfrm>
            <a:off x="828594" y="3345608"/>
            <a:ext cx="3320321" cy="409433"/>
          </a:xfrm>
          <a:prstGeom prst="roundRect">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Libre entrée (libre sortie) </a:t>
            </a:r>
          </a:p>
        </p:txBody>
      </p:sp>
      <p:sp>
        <p:nvSpPr>
          <p:cNvPr id="15" name="Rectangle : coins arrondis 14">
            <a:extLst>
              <a:ext uri="{FF2B5EF4-FFF2-40B4-BE49-F238E27FC236}">
                <a16:creationId xmlns:a16="http://schemas.microsoft.com/office/drawing/2014/main" id="{CA08E1B8-EE41-4C4D-912D-2F0637FDC1CF}"/>
              </a:ext>
            </a:extLst>
          </p:cNvPr>
          <p:cNvSpPr/>
          <p:nvPr/>
        </p:nvSpPr>
        <p:spPr>
          <a:xfrm>
            <a:off x="828594" y="4414348"/>
            <a:ext cx="3320320" cy="409433"/>
          </a:xfrm>
          <a:prstGeom prst="roundRect">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Mobilité </a:t>
            </a:r>
          </a:p>
        </p:txBody>
      </p:sp>
      <p:sp>
        <p:nvSpPr>
          <p:cNvPr id="16" name="Rectangle : coins arrondis 15">
            <a:extLst>
              <a:ext uri="{FF2B5EF4-FFF2-40B4-BE49-F238E27FC236}">
                <a16:creationId xmlns:a16="http://schemas.microsoft.com/office/drawing/2014/main" id="{344C46F6-C1AC-4DB4-991C-99E8AF083FE6}"/>
              </a:ext>
            </a:extLst>
          </p:cNvPr>
          <p:cNvSpPr/>
          <p:nvPr/>
        </p:nvSpPr>
        <p:spPr>
          <a:xfrm>
            <a:off x="828594" y="5476593"/>
            <a:ext cx="3320320" cy="409433"/>
          </a:xfrm>
          <a:prstGeom prst="roundRect">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Transparence </a:t>
            </a:r>
          </a:p>
        </p:txBody>
      </p:sp>
      <p:sp>
        <p:nvSpPr>
          <p:cNvPr id="18" name="ZoneTexte 17">
            <a:extLst>
              <a:ext uri="{FF2B5EF4-FFF2-40B4-BE49-F238E27FC236}">
                <a16:creationId xmlns:a16="http://schemas.microsoft.com/office/drawing/2014/main" id="{113DB46F-5231-4313-8E74-C22729FCDFF4}"/>
              </a:ext>
            </a:extLst>
          </p:cNvPr>
          <p:cNvSpPr txBox="1"/>
          <p:nvPr/>
        </p:nvSpPr>
        <p:spPr>
          <a:xfrm>
            <a:off x="1097975" y="1272161"/>
            <a:ext cx="6462880" cy="830997"/>
          </a:xfrm>
          <a:prstGeom prst="rect">
            <a:avLst/>
          </a:prstGeom>
          <a:noFill/>
        </p:spPr>
        <p:txBody>
          <a:bodyPr wrap="square">
            <a:spAutoFit/>
          </a:bodyPr>
          <a:lstStyle/>
          <a:p>
            <a:r>
              <a:rPr lang="fr-FR" sz="1600" dirty="0"/>
              <a:t>Agents économiques de petite taille, en grand nombre </a:t>
            </a:r>
            <a:r>
              <a:rPr lang="fr-FR" sz="1600" dirty="0">
                <a:sym typeface="Wingdings" panose="05000000000000000000" pitchFamily="2" charset="2"/>
              </a:rPr>
              <a:t> </a:t>
            </a:r>
            <a:r>
              <a:rPr lang="fr-FR" sz="1600" dirty="0"/>
              <a:t>aucun acteur ne peut influencer à lui seul le prix d’équilibre (les agents sont « preneurs de prix / </a:t>
            </a:r>
            <a:r>
              <a:rPr lang="fr-FR" sz="1600" dirty="0" err="1"/>
              <a:t>price</a:t>
            </a:r>
            <a:r>
              <a:rPr lang="fr-FR" sz="1600" dirty="0"/>
              <a:t> </a:t>
            </a:r>
            <a:r>
              <a:rPr lang="fr-FR" sz="1600" dirty="0" err="1"/>
              <a:t>taker</a:t>
            </a:r>
            <a:r>
              <a:rPr lang="fr-FR" sz="1600" dirty="0"/>
              <a:t> » </a:t>
            </a:r>
            <a:r>
              <a:rPr lang="fr-FR" sz="1600" dirty="0">
                <a:solidFill>
                  <a:srgbClr val="C00000"/>
                </a:solidFill>
              </a:rPr>
              <a:t>vs « </a:t>
            </a:r>
            <a:r>
              <a:rPr lang="fr-FR" sz="1600" dirty="0" err="1">
                <a:solidFill>
                  <a:srgbClr val="C00000"/>
                </a:solidFill>
              </a:rPr>
              <a:t>price</a:t>
            </a:r>
            <a:r>
              <a:rPr lang="fr-FR" sz="1600" dirty="0">
                <a:solidFill>
                  <a:srgbClr val="C00000"/>
                </a:solidFill>
              </a:rPr>
              <a:t> maker »)</a:t>
            </a:r>
          </a:p>
        </p:txBody>
      </p:sp>
      <p:sp>
        <p:nvSpPr>
          <p:cNvPr id="20" name="ZoneTexte 19">
            <a:extLst>
              <a:ext uri="{FF2B5EF4-FFF2-40B4-BE49-F238E27FC236}">
                <a16:creationId xmlns:a16="http://schemas.microsoft.com/office/drawing/2014/main" id="{C31DCEBF-C90C-4894-BF0C-F456AD47BE6C}"/>
              </a:ext>
            </a:extLst>
          </p:cNvPr>
          <p:cNvSpPr txBox="1"/>
          <p:nvPr/>
        </p:nvSpPr>
        <p:spPr>
          <a:xfrm>
            <a:off x="1097975" y="2642477"/>
            <a:ext cx="6161522" cy="584775"/>
          </a:xfrm>
          <a:prstGeom prst="rect">
            <a:avLst/>
          </a:prstGeom>
          <a:noFill/>
        </p:spPr>
        <p:txBody>
          <a:bodyPr wrap="square">
            <a:spAutoFit/>
          </a:bodyPr>
          <a:lstStyle/>
          <a:p>
            <a:r>
              <a:rPr lang="fr-FR" sz="1600" dirty="0"/>
              <a:t>Produits échangés strictement identiques, substituables dans l’esprit de l’acheteur, différents uniquement par les prix </a:t>
            </a:r>
            <a:r>
              <a:rPr lang="fr-FR" sz="1600" dirty="0">
                <a:sym typeface="Wingdings" panose="05000000000000000000" pitchFamily="2" charset="2"/>
              </a:rPr>
              <a:t> choix guidé par le prix </a:t>
            </a:r>
            <a:endParaRPr lang="fr-FR" sz="1600" dirty="0"/>
          </a:p>
        </p:txBody>
      </p:sp>
      <p:sp>
        <p:nvSpPr>
          <p:cNvPr id="22" name="ZoneTexte 21">
            <a:extLst>
              <a:ext uri="{FF2B5EF4-FFF2-40B4-BE49-F238E27FC236}">
                <a16:creationId xmlns:a16="http://schemas.microsoft.com/office/drawing/2014/main" id="{D4313992-E50E-49B6-95AA-33124AB2809F}"/>
              </a:ext>
            </a:extLst>
          </p:cNvPr>
          <p:cNvSpPr txBox="1"/>
          <p:nvPr/>
        </p:nvSpPr>
        <p:spPr>
          <a:xfrm>
            <a:off x="1136957" y="3723457"/>
            <a:ext cx="6122539" cy="584775"/>
          </a:xfrm>
          <a:prstGeom prst="rect">
            <a:avLst/>
          </a:prstGeom>
          <a:noFill/>
        </p:spPr>
        <p:txBody>
          <a:bodyPr wrap="square">
            <a:spAutoFit/>
          </a:bodyPr>
          <a:lstStyle/>
          <a:p>
            <a:r>
              <a:rPr lang="fr-FR" sz="1600" dirty="0"/>
              <a:t>Tout agent peut sortir ou entrer dans le marché à tout moment </a:t>
            </a:r>
            <a:r>
              <a:rPr lang="fr-FR" sz="1600" dirty="0">
                <a:solidFill>
                  <a:srgbClr val="C00000"/>
                </a:solidFill>
              </a:rPr>
              <a:t>(vs barrières à l’entrée)</a:t>
            </a:r>
          </a:p>
        </p:txBody>
      </p:sp>
      <p:sp>
        <p:nvSpPr>
          <p:cNvPr id="24" name="ZoneTexte 23">
            <a:extLst>
              <a:ext uri="{FF2B5EF4-FFF2-40B4-BE49-F238E27FC236}">
                <a16:creationId xmlns:a16="http://schemas.microsoft.com/office/drawing/2014/main" id="{31A128A2-F048-4AE2-A14A-837000F8C850}"/>
              </a:ext>
            </a:extLst>
          </p:cNvPr>
          <p:cNvSpPr txBox="1"/>
          <p:nvPr/>
        </p:nvSpPr>
        <p:spPr>
          <a:xfrm>
            <a:off x="1165773" y="4783638"/>
            <a:ext cx="6545212" cy="584775"/>
          </a:xfrm>
          <a:prstGeom prst="rect">
            <a:avLst/>
          </a:prstGeom>
          <a:noFill/>
        </p:spPr>
        <p:txBody>
          <a:bodyPr wrap="square">
            <a:spAutoFit/>
          </a:bodyPr>
          <a:lstStyle/>
          <a:p>
            <a:r>
              <a:rPr lang="fr-FR" sz="1600" dirty="0"/>
              <a:t>Mobilité des facteurs de production (travail, capital) à tout : libres de se déplacer, alloués où ils sont le mieux rémunérés (mus par la rémunération) </a:t>
            </a:r>
          </a:p>
        </p:txBody>
      </p:sp>
      <p:sp>
        <p:nvSpPr>
          <p:cNvPr id="26" name="ZoneTexte 25">
            <a:extLst>
              <a:ext uri="{FF2B5EF4-FFF2-40B4-BE49-F238E27FC236}">
                <a16:creationId xmlns:a16="http://schemas.microsoft.com/office/drawing/2014/main" id="{1F1C3F78-6BDE-4046-94BA-663E48E184D3}"/>
              </a:ext>
            </a:extLst>
          </p:cNvPr>
          <p:cNvSpPr txBox="1"/>
          <p:nvPr/>
        </p:nvSpPr>
        <p:spPr>
          <a:xfrm>
            <a:off x="1165772" y="5906308"/>
            <a:ext cx="7077475" cy="338554"/>
          </a:xfrm>
          <a:prstGeom prst="rect">
            <a:avLst/>
          </a:prstGeom>
          <a:noFill/>
        </p:spPr>
        <p:txBody>
          <a:bodyPr wrap="square">
            <a:spAutoFit/>
          </a:bodyPr>
          <a:lstStyle/>
          <a:p>
            <a:r>
              <a:rPr lang="fr-FR" sz="1600" dirty="0"/>
              <a:t>Information parfaite et gratuite pour tous les acteurs </a:t>
            </a:r>
            <a:r>
              <a:rPr lang="fr-FR" sz="1600" dirty="0">
                <a:solidFill>
                  <a:srgbClr val="C00000"/>
                </a:solidFill>
              </a:rPr>
              <a:t>(vs asymétrie d’information) </a:t>
            </a:r>
          </a:p>
        </p:txBody>
      </p:sp>
      <p:cxnSp>
        <p:nvCxnSpPr>
          <p:cNvPr id="28" name="Connecteur droit 27">
            <a:extLst>
              <a:ext uri="{FF2B5EF4-FFF2-40B4-BE49-F238E27FC236}">
                <a16:creationId xmlns:a16="http://schemas.microsoft.com/office/drawing/2014/main" id="{AD19D020-AF28-4FF1-88A6-5CF7FBB3A7E4}"/>
              </a:ext>
            </a:extLst>
          </p:cNvPr>
          <p:cNvCxnSpPr>
            <a:cxnSpLocks/>
            <a:stCxn id="12" idx="3"/>
          </p:cNvCxnSpPr>
          <p:nvPr/>
        </p:nvCxnSpPr>
        <p:spPr>
          <a:xfrm flipV="1">
            <a:off x="4148917" y="1112279"/>
            <a:ext cx="4635720" cy="1"/>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99F14152-F10A-442F-A69E-512F83186897}"/>
              </a:ext>
            </a:extLst>
          </p:cNvPr>
          <p:cNvCxnSpPr>
            <a:cxnSpLocks/>
            <a:stCxn id="6" idx="0"/>
          </p:cNvCxnSpPr>
          <p:nvPr/>
        </p:nvCxnSpPr>
        <p:spPr>
          <a:xfrm flipV="1">
            <a:off x="8784635" y="1112280"/>
            <a:ext cx="2" cy="1398232"/>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384EB9FA-4437-43BA-A5B6-1ED5F01AD34D}"/>
              </a:ext>
            </a:extLst>
          </p:cNvPr>
          <p:cNvCxnSpPr>
            <a:cxnSpLocks/>
          </p:cNvCxnSpPr>
          <p:nvPr/>
        </p:nvCxnSpPr>
        <p:spPr>
          <a:xfrm flipV="1">
            <a:off x="4148915" y="2394374"/>
            <a:ext cx="4635720" cy="1"/>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0CC99567-29B5-45B8-B546-9D7751F8F04B}"/>
              </a:ext>
            </a:extLst>
          </p:cNvPr>
          <p:cNvCxnSpPr>
            <a:cxnSpLocks/>
          </p:cNvCxnSpPr>
          <p:nvPr/>
        </p:nvCxnSpPr>
        <p:spPr>
          <a:xfrm>
            <a:off x="4148915" y="3556906"/>
            <a:ext cx="3562070" cy="1880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152D7968-E40B-494C-B35B-33BBFB6B1104}"/>
              </a:ext>
            </a:extLst>
          </p:cNvPr>
          <p:cNvCxnSpPr>
            <a:cxnSpLocks/>
          </p:cNvCxnSpPr>
          <p:nvPr/>
        </p:nvCxnSpPr>
        <p:spPr>
          <a:xfrm flipV="1">
            <a:off x="4148915" y="4667820"/>
            <a:ext cx="4635720" cy="1"/>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76664B62-03A8-4EB3-919A-5CA868101CD2}"/>
              </a:ext>
            </a:extLst>
          </p:cNvPr>
          <p:cNvCxnSpPr>
            <a:cxnSpLocks/>
          </p:cNvCxnSpPr>
          <p:nvPr/>
        </p:nvCxnSpPr>
        <p:spPr>
          <a:xfrm flipV="1">
            <a:off x="4148915" y="5711559"/>
            <a:ext cx="4635720" cy="1"/>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2D7E9F43-F0D8-41E7-B235-16F467F77483}"/>
              </a:ext>
            </a:extLst>
          </p:cNvPr>
          <p:cNvCxnSpPr>
            <a:cxnSpLocks/>
            <a:endCxn id="6" idx="4"/>
          </p:cNvCxnSpPr>
          <p:nvPr/>
        </p:nvCxnSpPr>
        <p:spPr>
          <a:xfrm flipV="1">
            <a:off x="8768739" y="4582032"/>
            <a:ext cx="15896" cy="111800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FC0F1AFA-D6E4-49E8-A7D6-80AB0A301885}"/>
              </a:ext>
            </a:extLst>
          </p:cNvPr>
          <p:cNvSpPr txBox="1"/>
          <p:nvPr/>
        </p:nvSpPr>
        <p:spPr>
          <a:xfrm>
            <a:off x="9225344" y="825128"/>
            <a:ext cx="2270437" cy="1323439"/>
          </a:xfrm>
          <a:prstGeom prst="rect">
            <a:avLst/>
          </a:prstGeom>
          <a:noFill/>
        </p:spPr>
        <p:txBody>
          <a:bodyPr wrap="square" rtlCol="0">
            <a:spAutoFit/>
          </a:bodyPr>
          <a:lstStyle/>
          <a:p>
            <a:r>
              <a:rPr lang="fr-FR" sz="1600" i="1" dirty="0">
                <a:solidFill>
                  <a:schemeClr val="accent1"/>
                </a:solidFill>
              </a:rPr>
              <a:t>Modèle de base de la théorie néo-classique. Conclusions optimistes sur le fonctionnement du marché </a:t>
            </a:r>
          </a:p>
        </p:txBody>
      </p:sp>
    </p:spTree>
    <p:extLst>
      <p:ext uri="{BB962C8B-B14F-4D97-AF65-F5344CB8AC3E}">
        <p14:creationId xmlns:p14="http://schemas.microsoft.com/office/powerpoint/2010/main" val="39039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8B0DAE4-C480-4A9F-8FBA-095CC5D9CF78}"/>
              </a:ext>
            </a:extLst>
          </p:cNvPr>
          <p:cNvSpPr>
            <a:spLocks noGrp="1"/>
          </p:cNvSpPr>
          <p:nvPr>
            <p:ph idx="1"/>
          </p:nvPr>
        </p:nvSpPr>
        <p:spPr>
          <a:xfrm>
            <a:off x="4233799" y="5009083"/>
            <a:ext cx="7540665" cy="1345997"/>
          </a:xfrm>
        </p:spPr>
        <p:txBody>
          <a:bodyPr anchor="ctr">
            <a:normAutofit/>
          </a:bodyPr>
          <a:lstStyle/>
          <a:p>
            <a:pPr marL="0" indent="0">
              <a:buNone/>
            </a:pPr>
            <a:r>
              <a:rPr lang="fr-FR" dirty="0">
                <a:solidFill>
                  <a:schemeClr val="bg1"/>
                </a:solidFill>
              </a:rPr>
              <a:t>U3. Culture économique, juridique et managériale</a:t>
            </a:r>
            <a:br>
              <a:rPr lang="fr-FR" dirty="0">
                <a:solidFill>
                  <a:schemeClr val="bg1"/>
                </a:solidFill>
              </a:rPr>
            </a:br>
            <a:r>
              <a:rPr lang="fr-FR" dirty="0">
                <a:solidFill>
                  <a:schemeClr val="bg1"/>
                </a:solidFill>
              </a:rPr>
              <a:t>BTS SIO, 1</a:t>
            </a:r>
            <a:r>
              <a:rPr lang="fr-FR" baseline="30000" dirty="0">
                <a:solidFill>
                  <a:schemeClr val="bg1"/>
                </a:solidFill>
              </a:rPr>
              <a:t>ère</a:t>
            </a:r>
            <a:r>
              <a:rPr lang="fr-FR" dirty="0">
                <a:solidFill>
                  <a:schemeClr val="bg1"/>
                </a:solidFill>
              </a:rPr>
              <a:t> année</a:t>
            </a:r>
            <a:endParaRPr lang="en-US" sz="2400" dirty="0">
              <a:solidFill>
                <a:schemeClr val="bg1"/>
              </a:solidFill>
            </a:endParaRPr>
          </a:p>
        </p:txBody>
      </p:sp>
      <p:pic>
        <p:nvPicPr>
          <p:cNvPr id="9" name="Picture 2" descr="Découvrir CCI Campus Alsace | CCI Campus">
            <a:extLst>
              <a:ext uri="{FF2B5EF4-FFF2-40B4-BE49-F238E27FC236}">
                <a16:creationId xmlns:a16="http://schemas.microsoft.com/office/drawing/2014/main" id="{DF88781A-AF53-4107-95B4-A6E4D7476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170" y="5008272"/>
            <a:ext cx="1298134" cy="129813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96CA2BA-33BF-479A-91AB-53B72C349776}"/>
              </a:ext>
            </a:extLst>
          </p:cNvPr>
          <p:cNvSpPr txBox="1"/>
          <p:nvPr/>
        </p:nvSpPr>
        <p:spPr>
          <a:xfrm>
            <a:off x="321564" y="547531"/>
            <a:ext cx="11452899" cy="4462760"/>
          </a:xfrm>
          <a:prstGeom prst="rect">
            <a:avLst/>
          </a:prstGeom>
          <a:noFill/>
        </p:spPr>
        <p:txBody>
          <a:bodyPr wrap="square" rtlCol="0">
            <a:spAutoFit/>
          </a:bodyPr>
          <a:lstStyle/>
          <a:p>
            <a:r>
              <a:rPr lang="fr-FR" sz="2800" dirty="0"/>
              <a:t>Thème 1. L’intégration de l’entreprise dans son environnement</a:t>
            </a:r>
          </a:p>
          <a:p>
            <a:r>
              <a:rPr lang="fr-FR" sz="2800" dirty="0"/>
              <a:t> </a:t>
            </a:r>
          </a:p>
          <a:p>
            <a:endParaRPr lang="fr-FR" dirty="0"/>
          </a:p>
          <a:p>
            <a:r>
              <a:rPr lang="fr-FR" sz="2400" dirty="0"/>
              <a:t>Chapitre 3. Comment s’établissent les relations entre l’entreprise et son environnement économique ?</a:t>
            </a:r>
          </a:p>
          <a:p>
            <a:endParaRPr lang="fr-FR" dirty="0"/>
          </a:p>
          <a:p>
            <a:pPr marL="285750" indent="-285750">
              <a:buFont typeface="Wingdings" panose="05000000000000000000" pitchFamily="2" charset="2"/>
              <a:buChar char=""/>
            </a:pPr>
            <a:r>
              <a:rPr lang="fr-FR" dirty="0">
                <a:sym typeface="Wingdings" panose="05000000000000000000" pitchFamily="2" charset="2"/>
              </a:rPr>
              <a:t>Les principaux agents économiques en relation avec l’entreprise et leurs rôles</a:t>
            </a:r>
          </a:p>
          <a:p>
            <a:r>
              <a:rPr lang="fr-FR" dirty="0">
                <a:sym typeface="Wingdings" panose="05000000000000000000" pitchFamily="2" charset="2"/>
              </a:rPr>
              <a:t> Les relations de l’entreprise avec les principaux agents économiques</a:t>
            </a:r>
          </a:p>
          <a:p>
            <a:pPr marL="285750" indent="-285750">
              <a:buFont typeface="Wingdings" panose="05000000000000000000" pitchFamily="2" charset="2"/>
              <a:buChar char=""/>
            </a:pPr>
            <a:r>
              <a:rPr lang="fr-FR" dirty="0">
                <a:sym typeface="Wingdings" panose="05000000000000000000" pitchFamily="2" charset="2"/>
              </a:rPr>
              <a:t>Les différents marchés sur lesquels l’entreprise noue des relations </a:t>
            </a:r>
          </a:p>
          <a:p>
            <a:r>
              <a:rPr lang="fr-FR" dirty="0">
                <a:sym typeface="Wingdings" panose="05000000000000000000" pitchFamily="2" charset="2"/>
              </a:rPr>
              <a:t> La loi de l’offre et de la demande </a:t>
            </a:r>
          </a:p>
          <a:p>
            <a:r>
              <a:rPr lang="fr-FR" dirty="0">
                <a:sym typeface="Wingdings" panose="05000000000000000000" pitchFamily="2" charset="2"/>
              </a:rPr>
              <a:t> Les obstacles au bon fonctionnement du marché </a:t>
            </a:r>
          </a:p>
          <a:p>
            <a:pPr marL="285750" indent="-285750">
              <a:buFont typeface="Wingdings" panose="05000000000000000000" pitchFamily="2" charset="2"/>
              <a:buChar char=""/>
            </a:pPr>
            <a:r>
              <a:rPr lang="fr-FR" dirty="0">
                <a:sym typeface="Wingdings" panose="05000000000000000000" pitchFamily="2" charset="2"/>
              </a:rPr>
              <a:t>Le financement de l’entreprise (investissements)</a:t>
            </a:r>
          </a:p>
          <a:p>
            <a:r>
              <a:rPr lang="fr-FR" dirty="0">
                <a:sym typeface="Wingdings" panose="05000000000000000000" pitchFamily="2" charset="2"/>
              </a:rPr>
              <a:t> Les externalités pour l’entreprise </a:t>
            </a:r>
          </a:p>
          <a:p>
            <a:endParaRPr lang="fr-FR" dirty="0"/>
          </a:p>
        </p:txBody>
      </p:sp>
    </p:spTree>
    <p:extLst>
      <p:ext uri="{BB962C8B-B14F-4D97-AF65-F5344CB8AC3E}">
        <p14:creationId xmlns:p14="http://schemas.microsoft.com/office/powerpoint/2010/main" val="23259291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3D9CDB41-112C-4770-A326-AC7D93C5C7C6}"/>
              </a:ext>
            </a:extLst>
          </p:cNvPr>
          <p:cNvSpPr>
            <a:spLocks noGrp="1"/>
          </p:cNvSpPr>
          <p:nvPr>
            <p:ph type="title"/>
          </p:nvPr>
        </p:nvSpPr>
        <p:spPr>
          <a:xfrm>
            <a:off x="838199" y="140634"/>
            <a:ext cx="10515600" cy="897362"/>
          </a:xfrm>
        </p:spPr>
        <p:txBody>
          <a:bodyPr/>
          <a:lstStyle/>
          <a:p>
            <a:r>
              <a:rPr lang="fr-FR" dirty="0">
                <a:solidFill>
                  <a:schemeClr val="accent1"/>
                </a:solidFill>
              </a:rPr>
              <a:t>Le marché financier et le rôle des banques</a:t>
            </a:r>
            <a:endParaRPr lang="fr-FR" dirty="0"/>
          </a:p>
        </p:txBody>
      </p:sp>
      <p:pic>
        <p:nvPicPr>
          <p:cNvPr id="4" name="Image 3">
            <a:extLst>
              <a:ext uri="{FF2B5EF4-FFF2-40B4-BE49-F238E27FC236}">
                <a16:creationId xmlns:a16="http://schemas.microsoft.com/office/drawing/2014/main" id="{B2674813-99D3-446B-94B4-C3E666912453}"/>
              </a:ext>
            </a:extLst>
          </p:cNvPr>
          <p:cNvPicPr>
            <a:picLocks noChangeAspect="1"/>
          </p:cNvPicPr>
          <p:nvPr/>
        </p:nvPicPr>
        <p:blipFill>
          <a:blip r:embed="rId2"/>
          <a:stretch>
            <a:fillRect/>
          </a:stretch>
        </p:blipFill>
        <p:spPr>
          <a:xfrm>
            <a:off x="828599" y="6423921"/>
            <a:ext cx="10534801" cy="377985"/>
          </a:xfrm>
          <a:prstGeom prst="rect">
            <a:avLst/>
          </a:prstGeom>
        </p:spPr>
      </p:pic>
      <p:pic>
        <p:nvPicPr>
          <p:cNvPr id="10" name="Image 9">
            <a:extLst>
              <a:ext uri="{FF2B5EF4-FFF2-40B4-BE49-F238E27FC236}">
                <a16:creationId xmlns:a16="http://schemas.microsoft.com/office/drawing/2014/main" id="{FCFAE95D-2EC7-404B-AB64-BC5AA91A2FB5}"/>
              </a:ext>
            </a:extLst>
          </p:cNvPr>
          <p:cNvPicPr>
            <a:picLocks noChangeAspect="1"/>
          </p:cNvPicPr>
          <p:nvPr/>
        </p:nvPicPr>
        <p:blipFill>
          <a:blip r:embed="rId3"/>
          <a:stretch>
            <a:fillRect/>
          </a:stretch>
        </p:blipFill>
        <p:spPr>
          <a:xfrm>
            <a:off x="1339494" y="4973854"/>
            <a:ext cx="1651818" cy="1080724"/>
          </a:xfrm>
          <a:prstGeom prst="rect">
            <a:avLst/>
          </a:prstGeom>
        </p:spPr>
      </p:pic>
      <p:pic>
        <p:nvPicPr>
          <p:cNvPr id="11" name="Picture 2" descr="drone ANAFI">
            <a:extLst>
              <a:ext uri="{FF2B5EF4-FFF2-40B4-BE49-F238E27FC236}">
                <a16:creationId xmlns:a16="http://schemas.microsoft.com/office/drawing/2014/main" id="{ACF0F7B8-7E82-42E2-AA37-8CCC4920465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6631" y="936461"/>
            <a:ext cx="2881694" cy="179607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B154817F-E186-4C97-8C08-05B9C4CC66D8}"/>
              </a:ext>
            </a:extLst>
          </p:cNvPr>
          <p:cNvPicPr>
            <a:picLocks noChangeAspect="1"/>
          </p:cNvPicPr>
          <p:nvPr/>
        </p:nvPicPr>
        <p:blipFill>
          <a:blip r:embed="rId5"/>
          <a:stretch>
            <a:fillRect/>
          </a:stretch>
        </p:blipFill>
        <p:spPr>
          <a:xfrm>
            <a:off x="1040703" y="3154265"/>
            <a:ext cx="2286000" cy="2000250"/>
          </a:xfrm>
          <a:prstGeom prst="rect">
            <a:avLst/>
          </a:prstGeom>
        </p:spPr>
      </p:pic>
      <p:pic>
        <p:nvPicPr>
          <p:cNvPr id="18" name="Picture 2" descr="drone ANAFI">
            <a:extLst>
              <a:ext uri="{FF2B5EF4-FFF2-40B4-BE49-F238E27FC236}">
                <a16:creationId xmlns:a16="http://schemas.microsoft.com/office/drawing/2014/main" id="{A0AD4012-9637-4E78-8637-FCB6D5402A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76703" y="1684222"/>
            <a:ext cx="2881694" cy="17960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rone ANAFI">
            <a:extLst>
              <a:ext uri="{FF2B5EF4-FFF2-40B4-BE49-F238E27FC236}">
                <a16:creationId xmlns:a16="http://schemas.microsoft.com/office/drawing/2014/main" id="{531AA578-B49B-4F59-9EBC-F3C2D94A81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28521" y="1310342"/>
            <a:ext cx="2881694" cy="1796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rone ANAFI">
            <a:extLst>
              <a:ext uri="{FF2B5EF4-FFF2-40B4-BE49-F238E27FC236}">
                <a16:creationId xmlns:a16="http://schemas.microsoft.com/office/drawing/2014/main" id="{EEAB0DD7-1FEC-4907-A780-276FDFDED2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57" y="2036893"/>
            <a:ext cx="2881694" cy="17960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drone ANAFI">
            <a:extLst>
              <a:ext uri="{FF2B5EF4-FFF2-40B4-BE49-F238E27FC236}">
                <a16:creationId xmlns:a16="http://schemas.microsoft.com/office/drawing/2014/main" id="{ABFCC5A2-41A2-47E4-A97D-B532E9F229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99032" y="2458627"/>
            <a:ext cx="2881694" cy="179607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8C8ABE1A-D7C0-47D1-8580-8FE7E64B8A6B}"/>
              </a:ext>
            </a:extLst>
          </p:cNvPr>
          <p:cNvSpPr txBox="1"/>
          <p:nvPr/>
        </p:nvSpPr>
        <p:spPr>
          <a:xfrm>
            <a:off x="6261761" y="1136765"/>
            <a:ext cx="5503204" cy="1631216"/>
          </a:xfrm>
          <a:prstGeom prst="rect">
            <a:avLst/>
          </a:prstGeom>
          <a:noFill/>
        </p:spPr>
        <p:txBody>
          <a:bodyPr wrap="square" rtlCol="0">
            <a:spAutoFit/>
          </a:bodyPr>
          <a:lstStyle/>
          <a:p>
            <a:r>
              <a:rPr lang="fr-FR" sz="2000" dirty="0"/>
              <a:t>R&amp;D</a:t>
            </a:r>
          </a:p>
          <a:p>
            <a:r>
              <a:rPr lang="fr-FR" sz="2000" dirty="0"/>
              <a:t>Développement de nouveaux produits</a:t>
            </a:r>
          </a:p>
          <a:p>
            <a:r>
              <a:rPr lang="fr-FR" sz="2000" dirty="0"/>
              <a:t>Conquête de nouveaux marchés</a:t>
            </a:r>
          </a:p>
          <a:p>
            <a:r>
              <a:rPr lang="fr-FR" sz="2000" dirty="0"/>
              <a:t>Acquisition ou renouvellement de l’outil de production (machines, logiciels, …)  </a:t>
            </a:r>
            <a:r>
              <a:rPr lang="fr-FR" sz="2000" dirty="0" err="1"/>
              <a:t>etc</a:t>
            </a:r>
            <a:r>
              <a:rPr lang="fr-FR" sz="2000" dirty="0"/>
              <a:t> … </a:t>
            </a:r>
          </a:p>
        </p:txBody>
      </p:sp>
      <p:grpSp>
        <p:nvGrpSpPr>
          <p:cNvPr id="2" name="Groupe 1">
            <a:extLst>
              <a:ext uri="{FF2B5EF4-FFF2-40B4-BE49-F238E27FC236}">
                <a16:creationId xmlns:a16="http://schemas.microsoft.com/office/drawing/2014/main" id="{61447B6C-28E8-4856-827C-4E7F949204C2}"/>
              </a:ext>
            </a:extLst>
          </p:cNvPr>
          <p:cNvGrpSpPr/>
          <p:nvPr/>
        </p:nvGrpSpPr>
        <p:grpSpPr>
          <a:xfrm>
            <a:off x="6261761" y="2844437"/>
            <a:ext cx="5576357" cy="1681287"/>
            <a:chOff x="6261761" y="2844437"/>
            <a:chExt cx="5576357" cy="1681287"/>
          </a:xfrm>
        </p:grpSpPr>
        <p:sp>
          <p:nvSpPr>
            <p:cNvPr id="5" name="ZoneTexte 4">
              <a:extLst>
                <a:ext uri="{FF2B5EF4-FFF2-40B4-BE49-F238E27FC236}">
                  <a16:creationId xmlns:a16="http://schemas.microsoft.com/office/drawing/2014/main" id="{DA03819B-3A6A-4E42-8BC7-3C5E1E1584B3}"/>
                </a:ext>
              </a:extLst>
            </p:cNvPr>
            <p:cNvSpPr txBox="1"/>
            <p:nvPr/>
          </p:nvSpPr>
          <p:spPr>
            <a:xfrm>
              <a:off x="6261761" y="3817838"/>
              <a:ext cx="3930316" cy="707886"/>
            </a:xfrm>
            <a:prstGeom prst="rect">
              <a:avLst/>
            </a:prstGeom>
            <a:solidFill>
              <a:srgbClr val="FFFF00"/>
            </a:solidFill>
          </p:spPr>
          <p:txBody>
            <a:bodyPr wrap="square" rtlCol="0">
              <a:spAutoFit/>
            </a:bodyPr>
            <a:lstStyle/>
            <a:p>
              <a:pPr algn="ctr"/>
              <a:r>
                <a:rPr lang="fr-FR" sz="2000" dirty="0"/>
                <a:t>Besoin de financement des activités de l’entreprise   </a:t>
              </a:r>
            </a:p>
          </p:txBody>
        </p:sp>
        <p:pic>
          <p:nvPicPr>
            <p:cNvPr id="8" name="Image 7">
              <a:extLst>
                <a:ext uri="{FF2B5EF4-FFF2-40B4-BE49-F238E27FC236}">
                  <a16:creationId xmlns:a16="http://schemas.microsoft.com/office/drawing/2014/main" id="{2EFC581D-58D8-4DF1-94CE-5611155EDCB3}"/>
                </a:ext>
              </a:extLst>
            </p:cNvPr>
            <p:cNvPicPr>
              <a:picLocks noChangeAspect="1"/>
            </p:cNvPicPr>
            <p:nvPr/>
          </p:nvPicPr>
          <p:blipFill>
            <a:blip r:embed="rId6"/>
            <a:stretch>
              <a:fillRect/>
            </a:stretch>
          </p:blipFill>
          <p:spPr>
            <a:xfrm>
              <a:off x="10131090" y="2879313"/>
              <a:ext cx="1707028" cy="1426588"/>
            </a:xfrm>
            <a:prstGeom prst="rect">
              <a:avLst/>
            </a:prstGeom>
          </p:spPr>
        </p:pic>
        <p:pic>
          <p:nvPicPr>
            <p:cNvPr id="23" name="Picture 4" descr="Flèche noire Dessin vers la droite PNG transparents - StickPNG">
              <a:extLst>
                <a:ext uri="{FF2B5EF4-FFF2-40B4-BE49-F238E27FC236}">
                  <a16:creationId xmlns:a16="http://schemas.microsoft.com/office/drawing/2014/main" id="{A9535EFB-FF74-4905-ADE9-3CF30D2016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815054" y="2948066"/>
              <a:ext cx="896944" cy="6896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AEC4FBB8-1094-4556-ADE3-1156D49D7833}"/>
              </a:ext>
            </a:extLst>
          </p:cNvPr>
          <p:cNvGrpSpPr/>
          <p:nvPr/>
        </p:nvGrpSpPr>
        <p:grpSpPr>
          <a:xfrm>
            <a:off x="4176550" y="4410410"/>
            <a:ext cx="6800849" cy="1501690"/>
            <a:chOff x="4176550" y="4410410"/>
            <a:chExt cx="6800849" cy="1501690"/>
          </a:xfrm>
        </p:grpSpPr>
        <p:sp>
          <p:nvSpPr>
            <p:cNvPr id="24" name="ZoneTexte 23">
              <a:extLst>
                <a:ext uri="{FF2B5EF4-FFF2-40B4-BE49-F238E27FC236}">
                  <a16:creationId xmlns:a16="http://schemas.microsoft.com/office/drawing/2014/main" id="{D7FC7BE4-DDF8-41E0-AFE3-523C8E1B31F7}"/>
                </a:ext>
              </a:extLst>
            </p:cNvPr>
            <p:cNvSpPr txBox="1"/>
            <p:nvPr/>
          </p:nvSpPr>
          <p:spPr>
            <a:xfrm>
              <a:off x="4176550" y="4988770"/>
              <a:ext cx="5954540" cy="923330"/>
            </a:xfrm>
            <a:prstGeom prst="rect">
              <a:avLst/>
            </a:prstGeom>
            <a:noFill/>
          </p:spPr>
          <p:txBody>
            <a:bodyPr wrap="square" rtlCol="0">
              <a:spAutoFit/>
            </a:bodyPr>
            <a:lstStyle/>
            <a:p>
              <a:r>
                <a:rPr lang="fr-FR" sz="2000" baseline="30000" dirty="0"/>
                <a:t> </a:t>
              </a:r>
              <a:r>
                <a:rPr lang="fr-FR" sz="2000" b="1" dirty="0"/>
                <a:t>Financement : « </a:t>
              </a:r>
              <a:r>
                <a:rPr lang="fr-FR" sz="2000" i="1" dirty="0"/>
                <a:t>action de fournir l’argent nécessaire à la réalisation d’une opération économique » </a:t>
              </a:r>
            </a:p>
            <a:p>
              <a:pPr algn="r"/>
              <a:r>
                <a:rPr lang="fr-FR" sz="1400" dirty="0"/>
                <a:t>Dictionnaire d’économie et de sciences sociales</a:t>
              </a:r>
            </a:p>
          </p:txBody>
        </p:sp>
        <p:pic>
          <p:nvPicPr>
            <p:cNvPr id="17" name="Image 16">
              <a:extLst>
                <a:ext uri="{FF2B5EF4-FFF2-40B4-BE49-F238E27FC236}">
                  <a16:creationId xmlns:a16="http://schemas.microsoft.com/office/drawing/2014/main" id="{96DC66F0-E0E7-4821-8040-1F733E605779}"/>
                </a:ext>
              </a:extLst>
            </p:cNvPr>
            <p:cNvPicPr>
              <a:picLocks noChangeAspect="1"/>
            </p:cNvPicPr>
            <p:nvPr/>
          </p:nvPicPr>
          <p:blipFill>
            <a:blip r:embed="rId8"/>
            <a:stretch>
              <a:fillRect/>
            </a:stretch>
          </p:blipFill>
          <p:spPr>
            <a:xfrm rot="20532963">
              <a:off x="9882002" y="4410410"/>
              <a:ext cx="1095397" cy="1053588"/>
            </a:xfrm>
            <a:prstGeom prst="rect">
              <a:avLst/>
            </a:prstGeom>
          </p:spPr>
        </p:pic>
      </p:grpSp>
      <p:sp>
        <p:nvSpPr>
          <p:cNvPr id="25" name="ZoneTexte 24">
            <a:extLst>
              <a:ext uri="{FF2B5EF4-FFF2-40B4-BE49-F238E27FC236}">
                <a16:creationId xmlns:a16="http://schemas.microsoft.com/office/drawing/2014/main" id="{F8911BBC-6439-481C-80FC-7A70D305BA68}"/>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3111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7BB06F-9940-4A45-A744-9798B6739EDF}"/>
              </a:ext>
            </a:extLst>
          </p:cNvPr>
          <p:cNvSpPr>
            <a:spLocks noGrp="1"/>
          </p:cNvSpPr>
          <p:nvPr>
            <p:ph type="title"/>
          </p:nvPr>
        </p:nvSpPr>
        <p:spPr>
          <a:xfrm>
            <a:off x="555075" y="365125"/>
            <a:ext cx="11062648" cy="1325563"/>
          </a:xfrm>
        </p:spPr>
        <p:txBody>
          <a:bodyPr/>
          <a:lstStyle/>
          <a:p>
            <a:r>
              <a:rPr lang="fr-FR" dirty="0">
                <a:solidFill>
                  <a:schemeClr val="accent1"/>
                </a:solidFill>
              </a:rPr>
              <a:t>Comment les entreprises peuvent-elles financer leurs projets ? </a:t>
            </a:r>
          </a:p>
        </p:txBody>
      </p:sp>
      <p:sp>
        <p:nvSpPr>
          <p:cNvPr id="3" name="ZoneTexte 2">
            <a:extLst>
              <a:ext uri="{FF2B5EF4-FFF2-40B4-BE49-F238E27FC236}">
                <a16:creationId xmlns:a16="http://schemas.microsoft.com/office/drawing/2014/main" id="{EACBCC11-82A4-45EB-B78B-9D98F8238C8B}"/>
              </a:ext>
            </a:extLst>
          </p:cNvPr>
          <p:cNvSpPr txBox="1"/>
          <p:nvPr/>
        </p:nvSpPr>
        <p:spPr>
          <a:xfrm>
            <a:off x="3153362" y="5448181"/>
            <a:ext cx="5132549" cy="646331"/>
          </a:xfrm>
          <a:prstGeom prst="rect">
            <a:avLst/>
          </a:prstGeom>
          <a:noFill/>
        </p:spPr>
        <p:txBody>
          <a:bodyPr wrap="square">
            <a:spAutoFit/>
          </a:bodyPr>
          <a:lstStyle/>
          <a:p>
            <a:r>
              <a:rPr lang="fr-FR" dirty="0">
                <a:solidFill>
                  <a:srgbClr val="0563C1"/>
                </a:solidFill>
                <a:hlinkClick r:id="rId2">
                  <a:extLst>
                    <a:ext uri="{A12FA001-AC4F-418D-AE19-62706E023703}">
                      <ahyp:hlinkClr xmlns:ahyp="http://schemas.microsoft.com/office/drawing/2018/hyperlinkcolor" val="tx"/>
                    </a:ext>
                  </a:extLst>
                </a:hlinkClick>
              </a:rPr>
              <a:t>https://www.youtube.com/watch?v=g8UVk7EvgqM</a:t>
            </a:r>
            <a:endParaRPr lang="fr-FR" dirty="0"/>
          </a:p>
          <a:p>
            <a:endParaRPr lang="fr-FR" dirty="0"/>
          </a:p>
        </p:txBody>
      </p:sp>
      <p:pic>
        <p:nvPicPr>
          <p:cNvPr id="4" name="Image 3">
            <a:extLst>
              <a:ext uri="{FF2B5EF4-FFF2-40B4-BE49-F238E27FC236}">
                <a16:creationId xmlns:a16="http://schemas.microsoft.com/office/drawing/2014/main" id="{66CA0C60-9188-4190-82B8-7274AC9A1988}"/>
              </a:ext>
            </a:extLst>
          </p:cNvPr>
          <p:cNvPicPr>
            <a:picLocks noChangeAspect="1"/>
          </p:cNvPicPr>
          <p:nvPr/>
        </p:nvPicPr>
        <p:blipFill rotWithShape="1">
          <a:blip r:embed="rId3"/>
          <a:srcRect l="25132" t="14582" r="24869" b="16058"/>
          <a:stretch/>
        </p:blipFill>
        <p:spPr>
          <a:xfrm>
            <a:off x="3258726" y="1690688"/>
            <a:ext cx="4921823" cy="3417877"/>
          </a:xfrm>
          <a:prstGeom prst="rect">
            <a:avLst/>
          </a:prstGeom>
        </p:spPr>
      </p:pic>
      <p:pic>
        <p:nvPicPr>
          <p:cNvPr id="5" name="Image 4">
            <a:extLst>
              <a:ext uri="{FF2B5EF4-FFF2-40B4-BE49-F238E27FC236}">
                <a16:creationId xmlns:a16="http://schemas.microsoft.com/office/drawing/2014/main" id="{30AD37AF-702D-4C08-915E-A6F364A5543F}"/>
              </a:ext>
            </a:extLst>
          </p:cNvPr>
          <p:cNvPicPr>
            <a:picLocks noChangeAspect="1"/>
          </p:cNvPicPr>
          <p:nvPr/>
        </p:nvPicPr>
        <p:blipFill>
          <a:blip r:embed="rId4"/>
          <a:stretch>
            <a:fillRect/>
          </a:stretch>
        </p:blipFill>
        <p:spPr>
          <a:xfrm>
            <a:off x="818999" y="6434128"/>
            <a:ext cx="10534801" cy="377985"/>
          </a:xfrm>
          <a:prstGeom prst="rect">
            <a:avLst/>
          </a:prstGeom>
        </p:spPr>
      </p:pic>
      <p:sp>
        <p:nvSpPr>
          <p:cNvPr id="6" name="ZoneTexte 5">
            <a:extLst>
              <a:ext uri="{FF2B5EF4-FFF2-40B4-BE49-F238E27FC236}">
                <a16:creationId xmlns:a16="http://schemas.microsoft.com/office/drawing/2014/main" id="{BAB3BE99-FBF4-4A76-BB74-30F821B13FA4}"/>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80355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FC5E8D7-1810-4558-BB99-9D80160CC6FC}"/>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5" name="Titre 1">
            <a:extLst>
              <a:ext uri="{FF2B5EF4-FFF2-40B4-BE49-F238E27FC236}">
                <a16:creationId xmlns:a16="http://schemas.microsoft.com/office/drawing/2014/main" id="{12DDDC63-BAA0-4D37-8199-111778CA3CE3}"/>
              </a:ext>
            </a:extLst>
          </p:cNvPr>
          <p:cNvSpPr>
            <a:spLocks noGrp="1"/>
          </p:cNvSpPr>
          <p:nvPr>
            <p:ph type="title"/>
          </p:nvPr>
        </p:nvSpPr>
        <p:spPr>
          <a:xfrm>
            <a:off x="838200" y="119398"/>
            <a:ext cx="10696074" cy="1022420"/>
          </a:xfrm>
        </p:spPr>
        <p:txBody>
          <a:bodyPr/>
          <a:lstStyle/>
          <a:p>
            <a:r>
              <a:rPr lang="fr-FR" dirty="0">
                <a:solidFill>
                  <a:schemeClr val="accent1"/>
                </a:solidFill>
              </a:rPr>
              <a:t>Le financement des investissements</a:t>
            </a:r>
            <a:endParaRPr lang="fr-FR" dirty="0"/>
          </a:p>
        </p:txBody>
      </p:sp>
      <p:sp>
        <p:nvSpPr>
          <p:cNvPr id="7" name="ZoneTexte 6">
            <a:extLst>
              <a:ext uri="{FF2B5EF4-FFF2-40B4-BE49-F238E27FC236}">
                <a16:creationId xmlns:a16="http://schemas.microsoft.com/office/drawing/2014/main" id="{713CEBF2-6D26-4F13-BBE0-9D8CA150FE0D}"/>
              </a:ext>
            </a:extLst>
          </p:cNvPr>
          <p:cNvSpPr txBox="1"/>
          <p:nvPr/>
        </p:nvSpPr>
        <p:spPr>
          <a:xfrm>
            <a:off x="909205" y="1089831"/>
            <a:ext cx="6926179" cy="2862322"/>
          </a:xfrm>
          <a:prstGeom prst="rect">
            <a:avLst/>
          </a:prstGeom>
          <a:noFill/>
          <a:ln>
            <a:solidFill>
              <a:schemeClr val="tx1">
                <a:lumMod val="50000"/>
                <a:lumOff val="50000"/>
              </a:schemeClr>
            </a:solidFill>
          </a:ln>
        </p:spPr>
        <p:txBody>
          <a:bodyPr wrap="square" rtlCol="0">
            <a:spAutoFit/>
          </a:bodyPr>
          <a:lstStyle/>
          <a:p>
            <a:r>
              <a:rPr lang="fr-FR" sz="2000" b="1" dirty="0"/>
              <a:t>Investissement </a:t>
            </a:r>
            <a:endParaRPr lang="fr-FR" sz="2000" b="1" i="1" dirty="0"/>
          </a:p>
          <a:p>
            <a:pPr marL="742950" lvl="1" indent="-285750">
              <a:buFont typeface="Wingdings" panose="05000000000000000000" pitchFamily="2" charset="2"/>
              <a:buChar char="§"/>
            </a:pPr>
            <a:r>
              <a:rPr lang="fr-FR" sz="2000" dirty="0"/>
              <a:t>Dépense immédiate dont l’objectif est d’obtenir un effet positif quantifiable à long terme</a:t>
            </a:r>
          </a:p>
          <a:p>
            <a:pPr marL="742950" lvl="1" indent="-285750">
              <a:buFont typeface="Wingdings" panose="05000000000000000000" pitchFamily="2" charset="2"/>
              <a:buChar char="§"/>
            </a:pPr>
            <a:r>
              <a:rPr lang="fr-FR" sz="2000" dirty="0"/>
              <a:t>Achat de biens matériels et immatériels durables, utilisés pendant plus d’un an</a:t>
            </a:r>
          </a:p>
          <a:p>
            <a:pPr marL="742950" lvl="1" indent="-285750">
              <a:buFont typeface="Wingdings" panose="05000000000000000000" pitchFamily="2" charset="2"/>
              <a:buChar char="§"/>
            </a:pPr>
            <a:r>
              <a:rPr lang="fr-FR" sz="2000" dirty="0"/>
              <a:t>Indicateur Return Of Invest (retour sur investissement) : </a:t>
            </a:r>
            <a:r>
              <a:rPr lang="fr-FR" sz="2000" b="0" i="0" dirty="0">
                <a:solidFill>
                  <a:srgbClr val="10171F"/>
                </a:solidFill>
                <a:effectLst/>
                <a:latin typeface="Cera"/>
              </a:rPr>
              <a:t>ROI = [(gain de l’investissement – coût de l’investissement) / coût de l’investissement ] x 100</a:t>
            </a:r>
            <a:endParaRPr lang="fr-FR" sz="2000" dirty="0"/>
          </a:p>
          <a:p>
            <a:endParaRPr lang="fr-FR" sz="2000" dirty="0"/>
          </a:p>
        </p:txBody>
      </p:sp>
      <p:grpSp>
        <p:nvGrpSpPr>
          <p:cNvPr id="2" name="Groupe 1">
            <a:extLst>
              <a:ext uri="{FF2B5EF4-FFF2-40B4-BE49-F238E27FC236}">
                <a16:creationId xmlns:a16="http://schemas.microsoft.com/office/drawing/2014/main" id="{FE3F6F5C-2EB4-4543-B256-14A0EE011D02}"/>
              </a:ext>
            </a:extLst>
          </p:cNvPr>
          <p:cNvGrpSpPr/>
          <p:nvPr/>
        </p:nvGrpSpPr>
        <p:grpSpPr>
          <a:xfrm>
            <a:off x="1176784" y="4252670"/>
            <a:ext cx="2999023" cy="2017156"/>
            <a:chOff x="1144215" y="4110729"/>
            <a:chExt cx="2999023" cy="2017156"/>
          </a:xfrm>
        </p:grpSpPr>
        <p:pic>
          <p:nvPicPr>
            <p:cNvPr id="8" name="Image 7">
              <a:extLst>
                <a:ext uri="{FF2B5EF4-FFF2-40B4-BE49-F238E27FC236}">
                  <a16:creationId xmlns:a16="http://schemas.microsoft.com/office/drawing/2014/main" id="{A08F1080-A181-43EC-9A2E-70E4C22BF921}"/>
                </a:ext>
              </a:extLst>
            </p:cNvPr>
            <p:cNvPicPr>
              <a:picLocks noChangeAspect="1"/>
            </p:cNvPicPr>
            <p:nvPr/>
          </p:nvPicPr>
          <p:blipFill rotWithShape="1">
            <a:blip r:embed="rId3"/>
            <a:srcRect b="70285"/>
            <a:stretch/>
          </p:blipFill>
          <p:spPr>
            <a:xfrm>
              <a:off x="1252582" y="4110729"/>
              <a:ext cx="2517448" cy="773011"/>
            </a:xfrm>
            <a:prstGeom prst="rect">
              <a:avLst/>
            </a:prstGeom>
          </p:spPr>
        </p:pic>
        <p:sp>
          <p:nvSpPr>
            <p:cNvPr id="9" name="ZoneTexte 8">
              <a:extLst>
                <a:ext uri="{FF2B5EF4-FFF2-40B4-BE49-F238E27FC236}">
                  <a16:creationId xmlns:a16="http://schemas.microsoft.com/office/drawing/2014/main" id="{BC084D8F-C031-47A4-A94E-489FE713EFCE}"/>
                </a:ext>
              </a:extLst>
            </p:cNvPr>
            <p:cNvSpPr txBox="1"/>
            <p:nvPr/>
          </p:nvSpPr>
          <p:spPr>
            <a:xfrm>
              <a:off x="1144215" y="4927556"/>
              <a:ext cx="2999023" cy="1200329"/>
            </a:xfrm>
            <a:prstGeom prst="rect">
              <a:avLst/>
            </a:prstGeom>
            <a:noFill/>
          </p:spPr>
          <p:txBody>
            <a:bodyPr wrap="square" rtlCol="0">
              <a:spAutoFit/>
            </a:bodyPr>
            <a:lstStyle/>
            <a:p>
              <a:r>
                <a:rPr lang="fr-FR" b="1" dirty="0"/>
                <a:t>Investissements corporels : </a:t>
              </a:r>
              <a:r>
                <a:rPr lang="fr-FR" dirty="0"/>
                <a:t>biens meubles </a:t>
              </a:r>
              <a:r>
                <a:rPr lang="fr-FR" b="0" i="0" dirty="0">
                  <a:solidFill>
                    <a:srgbClr val="10171F"/>
                  </a:solidFill>
                  <a:effectLst/>
                  <a:latin typeface="Cera"/>
                </a:rPr>
                <a:t>et immeubles : terrains, bâtiments, usines, machines, matériels...</a:t>
              </a:r>
              <a:endParaRPr lang="fr-FR" dirty="0"/>
            </a:p>
          </p:txBody>
        </p:sp>
      </p:grpSp>
      <p:grpSp>
        <p:nvGrpSpPr>
          <p:cNvPr id="4" name="Groupe 3">
            <a:extLst>
              <a:ext uri="{FF2B5EF4-FFF2-40B4-BE49-F238E27FC236}">
                <a16:creationId xmlns:a16="http://schemas.microsoft.com/office/drawing/2014/main" id="{C49A7924-2AA1-4615-BB3A-5FDEB47D3142}"/>
              </a:ext>
            </a:extLst>
          </p:cNvPr>
          <p:cNvGrpSpPr/>
          <p:nvPr/>
        </p:nvGrpSpPr>
        <p:grpSpPr>
          <a:xfrm>
            <a:off x="4636492" y="4222710"/>
            <a:ext cx="2999023" cy="1473685"/>
            <a:chOff x="4616176" y="4110729"/>
            <a:chExt cx="2999023" cy="1473685"/>
          </a:xfrm>
        </p:grpSpPr>
        <p:pic>
          <p:nvPicPr>
            <p:cNvPr id="10" name="Image 9">
              <a:extLst>
                <a:ext uri="{FF2B5EF4-FFF2-40B4-BE49-F238E27FC236}">
                  <a16:creationId xmlns:a16="http://schemas.microsoft.com/office/drawing/2014/main" id="{EFACFB80-4E34-4B7C-B7B9-57458AE6CD04}"/>
                </a:ext>
              </a:extLst>
            </p:cNvPr>
            <p:cNvPicPr>
              <a:picLocks noChangeAspect="1"/>
            </p:cNvPicPr>
            <p:nvPr/>
          </p:nvPicPr>
          <p:blipFill>
            <a:blip r:embed="rId4"/>
            <a:stretch>
              <a:fillRect/>
            </a:stretch>
          </p:blipFill>
          <p:spPr>
            <a:xfrm>
              <a:off x="5186400" y="4110729"/>
              <a:ext cx="1988430" cy="845381"/>
            </a:xfrm>
            <a:prstGeom prst="rect">
              <a:avLst/>
            </a:prstGeom>
          </p:spPr>
        </p:pic>
        <p:sp>
          <p:nvSpPr>
            <p:cNvPr id="11" name="ZoneTexte 10">
              <a:extLst>
                <a:ext uri="{FF2B5EF4-FFF2-40B4-BE49-F238E27FC236}">
                  <a16:creationId xmlns:a16="http://schemas.microsoft.com/office/drawing/2014/main" id="{94EE15EC-11EE-46C1-A683-CE66552DDF45}"/>
                </a:ext>
              </a:extLst>
            </p:cNvPr>
            <p:cNvSpPr txBox="1"/>
            <p:nvPr/>
          </p:nvSpPr>
          <p:spPr>
            <a:xfrm>
              <a:off x="4616176" y="4938083"/>
              <a:ext cx="2999023" cy="646331"/>
            </a:xfrm>
            <a:prstGeom prst="rect">
              <a:avLst/>
            </a:prstGeom>
            <a:noFill/>
          </p:spPr>
          <p:txBody>
            <a:bodyPr wrap="square" rtlCol="0">
              <a:spAutoFit/>
            </a:bodyPr>
            <a:lstStyle/>
            <a:p>
              <a:r>
                <a:rPr lang="fr-FR" b="1" dirty="0"/>
                <a:t>Investissements incorporels : </a:t>
              </a:r>
              <a:r>
                <a:rPr lang="fr-FR" dirty="0"/>
                <a:t>brevets, licences, R&amp;D, … </a:t>
              </a:r>
            </a:p>
          </p:txBody>
        </p:sp>
      </p:grpSp>
      <p:grpSp>
        <p:nvGrpSpPr>
          <p:cNvPr id="6" name="Groupe 5">
            <a:extLst>
              <a:ext uri="{FF2B5EF4-FFF2-40B4-BE49-F238E27FC236}">
                <a16:creationId xmlns:a16="http://schemas.microsoft.com/office/drawing/2014/main" id="{68E56000-6216-4632-84D3-1D5EA162FE5A}"/>
              </a:ext>
            </a:extLst>
          </p:cNvPr>
          <p:cNvGrpSpPr/>
          <p:nvPr/>
        </p:nvGrpSpPr>
        <p:grpSpPr>
          <a:xfrm>
            <a:off x="8205739" y="4152016"/>
            <a:ext cx="2999023" cy="1832149"/>
            <a:chOff x="8185423" y="4095868"/>
            <a:chExt cx="2999023" cy="1832149"/>
          </a:xfrm>
        </p:grpSpPr>
        <p:sp>
          <p:nvSpPr>
            <p:cNvPr id="12" name="ZoneTexte 11">
              <a:extLst>
                <a:ext uri="{FF2B5EF4-FFF2-40B4-BE49-F238E27FC236}">
                  <a16:creationId xmlns:a16="http://schemas.microsoft.com/office/drawing/2014/main" id="{04C5820D-8DD8-4578-A377-BB4446ECC5D7}"/>
                </a:ext>
              </a:extLst>
            </p:cNvPr>
            <p:cNvSpPr txBox="1"/>
            <p:nvPr/>
          </p:nvSpPr>
          <p:spPr>
            <a:xfrm>
              <a:off x="8185423" y="5004687"/>
              <a:ext cx="2999023" cy="923330"/>
            </a:xfrm>
            <a:prstGeom prst="rect">
              <a:avLst/>
            </a:prstGeom>
            <a:noFill/>
          </p:spPr>
          <p:txBody>
            <a:bodyPr wrap="square" rtlCol="0">
              <a:spAutoFit/>
            </a:bodyPr>
            <a:lstStyle/>
            <a:p>
              <a:r>
                <a:rPr lang="fr-FR" b="1" dirty="0"/>
                <a:t>Investissements financiers : </a:t>
              </a:r>
              <a:r>
                <a:rPr lang="fr-FR" b="0" i="0" dirty="0">
                  <a:solidFill>
                    <a:srgbClr val="10171F"/>
                  </a:solidFill>
                  <a:effectLst/>
                  <a:latin typeface="Cera"/>
                </a:rPr>
                <a:t>achats d’actions, d’obligations, …</a:t>
              </a:r>
              <a:endParaRPr lang="fr-FR" dirty="0"/>
            </a:p>
          </p:txBody>
        </p:sp>
        <p:pic>
          <p:nvPicPr>
            <p:cNvPr id="15" name="Image 14">
              <a:extLst>
                <a:ext uri="{FF2B5EF4-FFF2-40B4-BE49-F238E27FC236}">
                  <a16:creationId xmlns:a16="http://schemas.microsoft.com/office/drawing/2014/main" id="{FA6C5EB4-2CBB-47A7-8719-49B865DB9B3A}"/>
                </a:ext>
              </a:extLst>
            </p:cNvPr>
            <p:cNvPicPr>
              <a:picLocks noChangeAspect="1"/>
            </p:cNvPicPr>
            <p:nvPr/>
          </p:nvPicPr>
          <p:blipFill rotWithShape="1">
            <a:blip r:embed="rId5"/>
            <a:srcRect l="10656" t="7531" r="11475" b="16207"/>
            <a:stretch/>
          </p:blipFill>
          <p:spPr>
            <a:xfrm>
              <a:off x="8469409" y="4095868"/>
              <a:ext cx="2171774" cy="773012"/>
            </a:xfrm>
            <a:prstGeom prst="rect">
              <a:avLst/>
            </a:prstGeom>
          </p:spPr>
        </p:pic>
      </p:grpSp>
      <p:grpSp>
        <p:nvGrpSpPr>
          <p:cNvPr id="13" name="Groupe 12">
            <a:extLst>
              <a:ext uri="{FF2B5EF4-FFF2-40B4-BE49-F238E27FC236}">
                <a16:creationId xmlns:a16="http://schemas.microsoft.com/office/drawing/2014/main" id="{E3FF3E87-D650-4C72-BF29-D764CBEEB60B}"/>
              </a:ext>
            </a:extLst>
          </p:cNvPr>
          <p:cNvGrpSpPr/>
          <p:nvPr/>
        </p:nvGrpSpPr>
        <p:grpSpPr>
          <a:xfrm>
            <a:off x="7923742" y="1089832"/>
            <a:ext cx="3587382" cy="2862321"/>
            <a:chOff x="7923742" y="1089832"/>
            <a:chExt cx="3587382" cy="2862321"/>
          </a:xfrm>
        </p:grpSpPr>
        <p:sp>
          <p:nvSpPr>
            <p:cNvPr id="16" name="ZoneTexte 15">
              <a:extLst>
                <a:ext uri="{FF2B5EF4-FFF2-40B4-BE49-F238E27FC236}">
                  <a16:creationId xmlns:a16="http://schemas.microsoft.com/office/drawing/2014/main" id="{81002618-74E2-44FA-8446-8356E0E669D1}"/>
                </a:ext>
              </a:extLst>
            </p:cNvPr>
            <p:cNvSpPr txBox="1"/>
            <p:nvPr/>
          </p:nvSpPr>
          <p:spPr>
            <a:xfrm>
              <a:off x="8512101" y="1207960"/>
              <a:ext cx="2999023" cy="2246769"/>
            </a:xfrm>
            <a:prstGeom prst="rect">
              <a:avLst/>
            </a:prstGeom>
            <a:noFill/>
          </p:spPr>
          <p:txBody>
            <a:bodyPr wrap="square" rtlCol="0">
              <a:spAutoFit/>
            </a:bodyPr>
            <a:lstStyle/>
            <a:p>
              <a:pPr marL="285750" indent="-285750">
                <a:buFont typeface="Wingdings" panose="05000000000000000000" pitchFamily="2" charset="2"/>
                <a:buChar char="ì"/>
              </a:pPr>
              <a:r>
                <a:rPr lang="fr-FR" sz="2000" dirty="0">
                  <a:solidFill>
                    <a:schemeClr val="accent1"/>
                  </a:solidFill>
                  <a:sym typeface="Wingdings" panose="05000000000000000000" pitchFamily="2" charset="2"/>
                </a:rPr>
                <a:t>Augmente le stock de capital (de l’agent économique)</a:t>
              </a:r>
            </a:p>
            <a:p>
              <a:pPr marL="285750" indent="-285750">
                <a:buFont typeface="Wingdings" panose="05000000000000000000" pitchFamily="2" charset="2"/>
                <a:buChar char="ì"/>
              </a:pPr>
              <a:r>
                <a:rPr lang="fr-FR" sz="2000" dirty="0">
                  <a:solidFill>
                    <a:schemeClr val="accent1"/>
                  </a:solidFill>
                  <a:sym typeface="Wingdings" panose="05000000000000000000" pitchFamily="2" charset="2"/>
                </a:rPr>
                <a:t>Produit des effets positifs : productivité, croissance </a:t>
              </a:r>
            </a:p>
            <a:p>
              <a:pPr marL="285750" indent="-285750">
                <a:buFont typeface="Wingdings" panose="05000000000000000000" pitchFamily="2" charset="2"/>
                <a:buChar char="ì"/>
              </a:pPr>
              <a:r>
                <a:rPr lang="fr-FR" sz="2000" dirty="0">
                  <a:solidFill>
                    <a:schemeClr val="accent1"/>
                  </a:solidFill>
                  <a:sym typeface="Wingdings" panose="05000000000000000000" pitchFamily="2" charset="2"/>
                </a:rPr>
                <a:t>Long terme </a:t>
              </a:r>
              <a:endParaRPr lang="fr-FR" sz="2000" dirty="0">
                <a:solidFill>
                  <a:schemeClr val="accent1"/>
                </a:solidFill>
              </a:endParaRPr>
            </a:p>
          </p:txBody>
        </p:sp>
        <p:sp>
          <p:nvSpPr>
            <p:cNvPr id="18" name="Accolade fermante 17">
              <a:extLst>
                <a:ext uri="{FF2B5EF4-FFF2-40B4-BE49-F238E27FC236}">
                  <a16:creationId xmlns:a16="http://schemas.microsoft.com/office/drawing/2014/main" id="{030D5BE9-9417-4AFE-8A6D-7390FDC795D2}"/>
                </a:ext>
              </a:extLst>
            </p:cNvPr>
            <p:cNvSpPr/>
            <p:nvPr/>
          </p:nvSpPr>
          <p:spPr>
            <a:xfrm>
              <a:off x="7923742" y="1089832"/>
              <a:ext cx="507235" cy="2862321"/>
            </a:xfrm>
            <a:prstGeom prst="rightBrac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7" name="ZoneTexte 16">
            <a:extLst>
              <a:ext uri="{FF2B5EF4-FFF2-40B4-BE49-F238E27FC236}">
                <a16:creationId xmlns:a16="http://schemas.microsoft.com/office/drawing/2014/main" id="{E3066915-7F75-4F33-9567-FF6480E4E721}"/>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0469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3241E46-BFB8-4CAB-AF10-CB2ECEC20E48}"/>
              </a:ext>
            </a:extLst>
          </p:cNvPr>
          <p:cNvPicPr>
            <a:picLocks noChangeAspect="1"/>
          </p:cNvPicPr>
          <p:nvPr/>
        </p:nvPicPr>
        <p:blipFill>
          <a:blip r:embed="rId2"/>
          <a:stretch>
            <a:fillRect/>
          </a:stretch>
        </p:blipFill>
        <p:spPr>
          <a:xfrm>
            <a:off x="828599" y="6438056"/>
            <a:ext cx="10534801" cy="377985"/>
          </a:xfrm>
          <a:prstGeom prst="rect">
            <a:avLst/>
          </a:prstGeom>
        </p:spPr>
      </p:pic>
      <p:pic>
        <p:nvPicPr>
          <p:cNvPr id="6" name="Image 5">
            <a:extLst>
              <a:ext uri="{FF2B5EF4-FFF2-40B4-BE49-F238E27FC236}">
                <a16:creationId xmlns:a16="http://schemas.microsoft.com/office/drawing/2014/main" id="{F8AC1530-85CB-4864-8429-8A5E9E5CE68F}"/>
              </a:ext>
            </a:extLst>
          </p:cNvPr>
          <p:cNvPicPr>
            <a:picLocks noChangeAspect="1"/>
          </p:cNvPicPr>
          <p:nvPr/>
        </p:nvPicPr>
        <p:blipFill>
          <a:blip r:embed="rId3"/>
          <a:stretch>
            <a:fillRect/>
          </a:stretch>
        </p:blipFill>
        <p:spPr>
          <a:xfrm>
            <a:off x="460636" y="191069"/>
            <a:ext cx="10916937" cy="6138791"/>
          </a:xfrm>
          <a:prstGeom prst="rect">
            <a:avLst/>
          </a:prstGeom>
        </p:spPr>
      </p:pic>
      <p:pic>
        <p:nvPicPr>
          <p:cNvPr id="11" name="Image 10">
            <a:extLst>
              <a:ext uri="{FF2B5EF4-FFF2-40B4-BE49-F238E27FC236}">
                <a16:creationId xmlns:a16="http://schemas.microsoft.com/office/drawing/2014/main" id="{1ADB7605-CDB8-4FCB-AA1B-E589B12B3B0E}"/>
              </a:ext>
            </a:extLst>
          </p:cNvPr>
          <p:cNvPicPr>
            <a:picLocks noChangeAspect="1"/>
          </p:cNvPicPr>
          <p:nvPr/>
        </p:nvPicPr>
        <p:blipFill>
          <a:blip r:embed="rId3"/>
          <a:stretch>
            <a:fillRect/>
          </a:stretch>
        </p:blipFill>
        <p:spPr>
          <a:xfrm>
            <a:off x="505433" y="337501"/>
            <a:ext cx="10916937" cy="6138791"/>
          </a:xfrm>
          <a:prstGeom prst="rect">
            <a:avLst/>
          </a:prstGeom>
        </p:spPr>
      </p:pic>
      <p:sp>
        <p:nvSpPr>
          <p:cNvPr id="7" name="ZoneTexte 6">
            <a:extLst>
              <a:ext uri="{FF2B5EF4-FFF2-40B4-BE49-F238E27FC236}">
                <a16:creationId xmlns:a16="http://schemas.microsoft.com/office/drawing/2014/main" id="{B6EB0E51-7E9D-4E07-9424-BA7B0A8B5782}"/>
              </a:ext>
            </a:extLst>
          </p:cNvPr>
          <p:cNvSpPr txBox="1"/>
          <p:nvPr/>
        </p:nvSpPr>
        <p:spPr>
          <a:xfrm rot="16200000">
            <a:off x="8714378" y="3083732"/>
            <a:ext cx="6062316" cy="646331"/>
          </a:xfrm>
          <a:prstGeom prst="rect">
            <a:avLst/>
          </a:prstGeom>
          <a:noFill/>
        </p:spPr>
        <p:txBody>
          <a:bodyPr wrap="square">
            <a:spAutoFit/>
          </a:bodyPr>
          <a:lstStyle/>
          <a:p>
            <a:pPr algn="ctr"/>
            <a:r>
              <a:rPr lang="fr-FR" dirty="0">
                <a:solidFill>
                  <a:srgbClr val="0563C1"/>
                </a:solidFill>
                <a:hlinkClick r:id="rId4">
                  <a:extLst>
                    <a:ext uri="{A12FA001-AC4F-418D-AE19-62706E023703}">
                      <ahyp:hlinkClr xmlns:ahyp="http://schemas.microsoft.com/office/drawing/2018/hyperlinkcolor" val="tx"/>
                    </a:ext>
                  </a:extLst>
                </a:hlinkClick>
              </a:rPr>
              <a:t>https://www.youtube.com/watch?v=g8UVk7EvgqM</a:t>
            </a:r>
            <a:endParaRPr lang="fr-FR" dirty="0"/>
          </a:p>
          <a:p>
            <a:pPr algn="ctr"/>
            <a:endParaRPr lang="fr-FR" dirty="0"/>
          </a:p>
        </p:txBody>
      </p:sp>
      <p:sp>
        <p:nvSpPr>
          <p:cNvPr id="8" name="ZoneTexte 7">
            <a:extLst>
              <a:ext uri="{FF2B5EF4-FFF2-40B4-BE49-F238E27FC236}">
                <a16:creationId xmlns:a16="http://schemas.microsoft.com/office/drawing/2014/main" id="{18BE2DF4-126B-4D67-B357-A32C4AB51530}"/>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602845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FC5E8D7-1810-4558-BB99-9D80160CC6FC}"/>
              </a:ext>
            </a:extLst>
          </p:cNvPr>
          <p:cNvPicPr>
            <a:picLocks noChangeAspect="1"/>
          </p:cNvPicPr>
          <p:nvPr/>
        </p:nvPicPr>
        <p:blipFill>
          <a:blip r:embed="rId2"/>
          <a:stretch>
            <a:fillRect/>
          </a:stretch>
        </p:blipFill>
        <p:spPr>
          <a:xfrm>
            <a:off x="838200" y="6205557"/>
            <a:ext cx="10534801" cy="377985"/>
          </a:xfrm>
          <a:prstGeom prst="rect">
            <a:avLst/>
          </a:prstGeom>
        </p:spPr>
      </p:pic>
      <p:sp>
        <p:nvSpPr>
          <p:cNvPr id="5" name="Titre 1">
            <a:extLst>
              <a:ext uri="{FF2B5EF4-FFF2-40B4-BE49-F238E27FC236}">
                <a16:creationId xmlns:a16="http://schemas.microsoft.com/office/drawing/2014/main" id="{12DDDC63-BAA0-4D37-8199-111778CA3CE3}"/>
              </a:ext>
            </a:extLst>
          </p:cNvPr>
          <p:cNvSpPr>
            <a:spLocks noGrp="1"/>
          </p:cNvSpPr>
          <p:nvPr>
            <p:ph type="title"/>
          </p:nvPr>
        </p:nvSpPr>
        <p:spPr>
          <a:xfrm>
            <a:off x="838200" y="119397"/>
            <a:ext cx="10696074" cy="806029"/>
          </a:xfrm>
        </p:spPr>
        <p:txBody>
          <a:bodyPr/>
          <a:lstStyle/>
          <a:p>
            <a:r>
              <a:rPr lang="fr-FR" dirty="0">
                <a:solidFill>
                  <a:schemeClr val="accent1"/>
                </a:solidFill>
              </a:rPr>
              <a:t>Le financement des investissements</a:t>
            </a:r>
            <a:endParaRPr lang="fr-FR" dirty="0"/>
          </a:p>
        </p:txBody>
      </p:sp>
      <p:pic>
        <p:nvPicPr>
          <p:cNvPr id="14" name="Image 13">
            <a:extLst>
              <a:ext uri="{FF2B5EF4-FFF2-40B4-BE49-F238E27FC236}">
                <a16:creationId xmlns:a16="http://schemas.microsoft.com/office/drawing/2014/main" id="{C13480A6-E675-4584-8A75-2A050892FCCB}"/>
              </a:ext>
            </a:extLst>
          </p:cNvPr>
          <p:cNvPicPr>
            <a:picLocks noChangeAspect="1"/>
          </p:cNvPicPr>
          <p:nvPr/>
        </p:nvPicPr>
        <p:blipFill rotWithShape="1">
          <a:blip r:embed="rId3"/>
          <a:srcRect l="3459" t="4003" r="73466" b="59759"/>
          <a:stretch/>
        </p:blipFill>
        <p:spPr>
          <a:xfrm>
            <a:off x="720597" y="808504"/>
            <a:ext cx="2212202" cy="1953530"/>
          </a:xfrm>
          <a:prstGeom prst="rect">
            <a:avLst/>
          </a:prstGeom>
        </p:spPr>
      </p:pic>
      <p:pic>
        <p:nvPicPr>
          <p:cNvPr id="17" name="Image 16">
            <a:extLst>
              <a:ext uri="{FF2B5EF4-FFF2-40B4-BE49-F238E27FC236}">
                <a16:creationId xmlns:a16="http://schemas.microsoft.com/office/drawing/2014/main" id="{532D4B9B-49D4-47A1-AAED-D4BD30A18855}"/>
              </a:ext>
            </a:extLst>
          </p:cNvPr>
          <p:cNvPicPr>
            <a:picLocks noChangeAspect="1"/>
          </p:cNvPicPr>
          <p:nvPr/>
        </p:nvPicPr>
        <p:blipFill rotWithShape="1">
          <a:blip r:embed="rId3"/>
          <a:srcRect l="65768" t="3521" r="5853" b="69800"/>
          <a:stretch/>
        </p:blipFill>
        <p:spPr>
          <a:xfrm>
            <a:off x="8269407" y="2286519"/>
            <a:ext cx="3311926" cy="1750799"/>
          </a:xfrm>
          <a:prstGeom prst="rect">
            <a:avLst/>
          </a:prstGeom>
        </p:spPr>
      </p:pic>
      <p:sp>
        <p:nvSpPr>
          <p:cNvPr id="2" name="ZoneTexte 1">
            <a:extLst>
              <a:ext uri="{FF2B5EF4-FFF2-40B4-BE49-F238E27FC236}">
                <a16:creationId xmlns:a16="http://schemas.microsoft.com/office/drawing/2014/main" id="{FE45C605-7E87-434D-B7A4-A964C0ACEBCC}"/>
              </a:ext>
            </a:extLst>
          </p:cNvPr>
          <p:cNvSpPr txBox="1"/>
          <p:nvPr/>
        </p:nvSpPr>
        <p:spPr>
          <a:xfrm>
            <a:off x="2932799" y="1010414"/>
            <a:ext cx="8285661" cy="923330"/>
          </a:xfrm>
          <a:prstGeom prst="rect">
            <a:avLst/>
          </a:prstGeom>
          <a:noFill/>
          <a:ln>
            <a:solidFill>
              <a:schemeClr val="tx1">
                <a:lumMod val="50000"/>
                <a:lumOff val="50000"/>
              </a:schemeClr>
            </a:solidFill>
          </a:ln>
        </p:spPr>
        <p:txBody>
          <a:bodyPr wrap="square" rtlCol="0">
            <a:spAutoFit/>
          </a:bodyPr>
          <a:lstStyle/>
          <a:p>
            <a:r>
              <a:rPr lang="fr-FR" b="1" dirty="0"/>
              <a:t>Financement assuré par les banques</a:t>
            </a:r>
            <a:endParaRPr lang="fr-FR" b="1" dirty="0">
              <a:sym typeface="Wingdings" panose="05000000000000000000" pitchFamily="2" charset="2"/>
            </a:endParaRPr>
          </a:p>
          <a:p>
            <a:pPr marL="285750" indent="-285750">
              <a:buFont typeface="Wingdings" panose="05000000000000000000" pitchFamily="2" charset="2"/>
              <a:buChar char="§"/>
            </a:pPr>
            <a:r>
              <a:rPr lang="fr-FR" dirty="0"/>
              <a:t>la banque « transforme » l’épargne collectée en prêts accordés aux entreprises </a:t>
            </a:r>
          </a:p>
          <a:p>
            <a:pPr marL="285750" indent="-285750">
              <a:buFont typeface="Wingdings" panose="05000000000000000000" pitchFamily="2" charset="2"/>
              <a:buChar char="§"/>
            </a:pPr>
            <a:r>
              <a:rPr lang="fr-FR" dirty="0"/>
              <a:t>elle joue un rôle d’intermédiaire </a:t>
            </a:r>
            <a:r>
              <a:rPr lang="fr-FR" b="1" dirty="0">
                <a:sym typeface="Wingdings" panose="05000000000000000000" pitchFamily="2" charset="2"/>
              </a:rPr>
              <a:t> financement intermédié </a:t>
            </a:r>
            <a:endParaRPr lang="fr-FR" dirty="0"/>
          </a:p>
        </p:txBody>
      </p:sp>
      <p:sp>
        <p:nvSpPr>
          <p:cNvPr id="19" name="ZoneTexte 18">
            <a:extLst>
              <a:ext uri="{FF2B5EF4-FFF2-40B4-BE49-F238E27FC236}">
                <a16:creationId xmlns:a16="http://schemas.microsoft.com/office/drawing/2014/main" id="{D4F282A0-BAE3-452C-BA59-C2D3E9A4536D}"/>
              </a:ext>
            </a:extLst>
          </p:cNvPr>
          <p:cNvSpPr txBox="1"/>
          <p:nvPr/>
        </p:nvSpPr>
        <p:spPr>
          <a:xfrm>
            <a:off x="824552" y="2867012"/>
            <a:ext cx="7444855" cy="1477328"/>
          </a:xfrm>
          <a:prstGeom prst="rect">
            <a:avLst/>
          </a:prstGeom>
          <a:noFill/>
          <a:ln>
            <a:solidFill>
              <a:schemeClr val="tx1">
                <a:lumMod val="50000"/>
                <a:lumOff val="50000"/>
              </a:schemeClr>
            </a:solidFill>
          </a:ln>
        </p:spPr>
        <p:txBody>
          <a:bodyPr wrap="square" rtlCol="0">
            <a:spAutoFit/>
          </a:bodyPr>
          <a:lstStyle/>
          <a:p>
            <a:r>
              <a:rPr lang="fr-FR" b="1" dirty="0"/>
              <a:t>Financement assuré par le marché financier </a:t>
            </a:r>
            <a:r>
              <a:rPr lang="fr-FR" b="1" dirty="0">
                <a:sym typeface="Wingdings" panose="05000000000000000000" pitchFamily="2" charset="2"/>
              </a:rPr>
              <a:t> financement direct </a:t>
            </a:r>
          </a:p>
          <a:p>
            <a:pPr marL="285750" indent="-285750">
              <a:buFont typeface="Wingdings" panose="05000000000000000000" pitchFamily="2" charset="2"/>
              <a:buChar char="§"/>
            </a:pPr>
            <a:r>
              <a:rPr lang="fr-FR" sz="1800" i="0" dirty="0">
                <a:effectLst/>
                <a:latin typeface="Calibri" panose="020F0502020204030204" pitchFamily="34" charset="0"/>
              </a:rPr>
              <a:t>Marché financier : lieu (physique ou virtuel</a:t>
            </a:r>
            <a:r>
              <a:rPr lang="fr-FR" sz="1800" dirty="0">
                <a:latin typeface="Calibri" panose="020F0502020204030204" pitchFamily="34" charset="0"/>
              </a:rPr>
              <a:t>) </a:t>
            </a:r>
            <a:r>
              <a:rPr lang="fr-FR" sz="1800" i="0" dirty="0">
                <a:effectLst/>
                <a:latin typeface="Calibri" panose="020F0502020204030204" pitchFamily="34" charset="0"/>
              </a:rPr>
              <a:t>où les acteurs du marché (acheteurs, vendeurs) se rencontrent pour négocier des produits financiers</a:t>
            </a:r>
            <a:endParaRPr lang="fr-FR" dirty="0"/>
          </a:p>
          <a:p>
            <a:pPr marL="285750" indent="-285750">
              <a:buFont typeface="Wingdings" panose="05000000000000000000" pitchFamily="2" charset="2"/>
              <a:buChar char="§"/>
            </a:pPr>
            <a:r>
              <a:rPr lang="fr-FR" dirty="0"/>
              <a:t>L’entreprise émet des titres (actions, obligations) sur le marché </a:t>
            </a:r>
          </a:p>
          <a:p>
            <a:pPr marL="285750" indent="-285750">
              <a:buFont typeface="Wingdings" panose="05000000000000000000" pitchFamily="2" charset="2"/>
              <a:buChar char="§"/>
            </a:pPr>
            <a:r>
              <a:rPr lang="fr-FR" dirty="0"/>
              <a:t>Les titres sont achetés (ou échangés) directement sur le marché </a:t>
            </a:r>
          </a:p>
        </p:txBody>
      </p:sp>
      <p:grpSp>
        <p:nvGrpSpPr>
          <p:cNvPr id="7" name="Groupe 6">
            <a:extLst>
              <a:ext uri="{FF2B5EF4-FFF2-40B4-BE49-F238E27FC236}">
                <a16:creationId xmlns:a16="http://schemas.microsoft.com/office/drawing/2014/main" id="{D5C7C87B-5E3F-496A-BCB7-DAED2C2143E5}"/>
              </a:ext>
            </a:extLst>
          </p:cNvPr>
          <p:cNvGrpSpPr/>
          <p:nvPr/>
        </p:nvGrpSpPr>
        <p:grpSpPr>
          <a:xfrm>
            <a:off x="7800720" y="5093259"/>
            <a:ext cx="3160419" cy="950888"/>
            <a:chOff x="7800720" y="5093259"/>
            <a:chExt cx="3160419" cy="950888"/>
          </a:xfrm>
        </p:grpSpPr>
        <p:sp>
          <p:nvSpPr>
            <p:cNvPr id="22" name="ZoneTexte 21">
              <a:extLst>
                <a:ext uri="{FF2B5EF4-FFF2-40B4-BE49-F238E27FC236}">
                  <a16:creationId xmlns:a16="http://schemas.microsoft.com/office/drawing/2014/main" id="{35FB5781-EEEE-49DA-A85A-417765273921}"/>
                </a:ext>
              </a:extLst>
            </p:cNvPr>
            <p:cNvSpPr txBox="1"/>
            <p:nvPr/>
          </p:nvSpPr>
          <p:spPr>
            <a:xfrm>
              <a:off x="9360939" y="5506015"/>
              <a:ext cx="1600200" cy="369332"/>
            </a:xfrm>
            <a:prstGeom prst="rect">
              <a:avLst/>
            </a:prstGeom>
            <a:noFill/>
            <a:ln w="63500">
              <a:solidFill>
                <a:schemeClr val="tx1">
                  <a:lumMod val="50000"/>
                  <a:lumOff val="50000"/>
                </a:schemeClr>
              </a:solidFill>
            </a:ln>
          </p:spPr>
          <p:txBody>
            <a:bodyPr wrap="square" rtlCol="0">
              <a:spAutoFit/>
            </a:bodyPr>
            <a:lstStyle/>
            <a:p>
              <a:pPr algn="ctr"/>
              <a:r>
                <a:rPr lang="fr-FR" dirty="0"/>
                <a:t>Acheteur n°2</a:t>
              </a:r>
            </a:p>
          </p:txBody>
        </p:sp>
        <p:sp>
          <p:nvSpPr>
            <p:cNvPr id="25" name="ZoneTexte 24">
              <a:extLst>
                <a:ext uri="{FF2B5EF4-FFF2-40B4-BE49-F238E27FC236}">
                  <a16:creationId xmlns:a16="http://schemas.microsoft.com/office/drawing/2014/main" id="{7E97E461-469E-4F65-9993-80021936AA23}"/>
                </a:ext>
              </a:extLst>
            </p:cNvPr>
            <p:cNvSpPr txBox="1"/>
            <p:nvPr/>
          </p:nvSpPr>
          <p:spPr>
            <a:xfrm>
              <a:off x="7800720" y="5093259"/>
              <a:ext cx="1323833" cy="523220"/>
            </a:xfrm>
            <a:prstGeom prst="rect">
              <a:avLst/>
            </a:prstGeom>
            <a:noFill/>
          </p:spPr>
          <p:txBody>
            <a:bodyPr wrap="square" rtlCol="0">
              <a:spAutoFit/>
            </a:bodyPr>
            <a:lstStyle/>
            <a:p>
              <a:pPr algn="ctr"/>
              <a:r>
                <a:rPr lang="fr-FR" sz="1400" dirty="0">
                  <a:solidFill>
                    <a:srgbClr val="C00000"/>
                  </a:solidFill>
                </a:rPr>
                <a:t>Revente de  titres</a:t>
              </a:r>
            </a:p>
          </p:txBody>
        </p:sp>
        <p:sp>
          <p:nvSpPr>
            <p:cNvPr id="26" name="ZoneTexte 25">
              <a:extLst>
                <a:ext uri="{FF2B5EF4-FFF2-40B4-BE49-F238E27FC236}">
                  <a16:creationId xmlns:a16="http://schemas.microsoft.com/office/drawing/2014/main" id="{263A46F8-2638-4F03-9E88-ACED97EA7C8D}"/>
                </a:ext>
              </a:extLst>
            </p:cNvPr>
            <p:cNvSpPr txBox="1"/>
            <p:nvPr/>
          </p:nvSpPr>
          <p:spPr>
            <a:xfrm>
              <a:off x="7820973" y="5736370"/>
              <a:ext cx="1323833" cy="307777"/>
            </a:xfrm>
            <a:prstGeom prst="rect">
              <a:avLst/>
            </a:prstGeom>
            <a:noFill/>
          </p:spPr>
          <p:txBody>
            <a:bodyPr wrap="square" rtlCol="0">
              <a:spAutoFit/>
            </a:bodyPr>
            <a:lstStyle/>
            <a:p>
              <a:pPr algn="ctr"/>
              <a:r>
                <a:rPr lang="fr-FR" sz="1400" dirty="0"/>
                <a:t>Liquidités</a:t>
              </a:r>
            </a:p>
          </p:txBody>
        </p:sp>
        <p:cxnSp>
          <p:nvCxnSpPr>
            <p:cNvPr id="33" name="Connecteur droit avec flèche 32">
              <a:extLst>
                <a:ext uri="{FF2B5EF4-FFF2-40B4-BE49-F238E27FC236}">
                  <a16:creationId xmlns:a16="http://schemas.microsoft.com/office/drawing/2014/main" id="{DAACF5C8-558E-4CE3-9576-07F6E34DFDC6}"/>
                </a:ext>
              </a:extLst>
            </p:cNvPr>
            <p:cNvCxnSpPr>
              <a:cxnSpLocks/>
            </p:cNvCxnSpPr>
            <p:nvPr/>
          </p:nvCxnSpPr>
          <p:spPr>
            <a:xfrm>
              <a:off x="7875642" y="5576313"/>
              <a:ext cx="1351994" cy="13202"/>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B931C54-6801-4EDF-BB0F-586092B593AA}"/>
                </a:ext>
              </a:extLst>
            </p:cNvPr>
            <p:cNvCxnSpPr>
              <a:cxnSpLocks/>
            </p:cNvCxnSpPr>
            <p:nvPr/>
          </p:nvCxnSpPr>
          <p:spPr>
            <a:xfrm flipH="1">
              <a:off x="7850257" y="5753620"/>
              <a:ext cx="1402764" cy="0"/>
            </a:xfrm>
            <a:prstGeom prst="straightConnector1">
              <a:avLst/>
            </a:prstGeom>
            <a:ln w="19050">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7" name="ZoneTexte 36">
            <a:extLst>
              <a:ext uri="{FF2B5EF4-FFF2-40B4-BE49-F238E27FC236}">
                <a16:creationId xmlns:a16="http://schemas.microsoft.com/office/drawing/2014/main" id="{C57AA2B7-652F-482B-99B0-CE47F07248E2}"/>
              </a:ext>
            </a:extLst>
          </p:cNvPr>
          <p:cNvSpPr txBox="1"/>
          <p:nvPr/>
        </p:nvSpPr>
        <p:spPr>
          <a:xfrm>
            <a:off x="2932799" y="4620344"/>
            <a:ext cx="4151855" cy="369332"/>
          </a:xfrm>
          <a:prstGeom prst="rect">
            <a:avLst/>
          </a:prstGeom>
          <a:noFill/>
          <a:ln w="63500">
            <a:solidFill>
              <a:srgbClr val="C00000"/>
            </a:solidFill>
          </a:ln>
        </p:spPr>
        <p:txBody>
          <a:bodyPr wrap="square" rtlCol="0">
            <a:spAutoFit/>
          </a:bodyPr>
          <a:lstStyle/>
          <a:p>
            <a:pPr algn="ctr"/>
            <a:r>
              <a:rPr lang="fr-FR" dirty="0"/>
              <a:t>Marché primaire (« du neuf »)</a:t>
            </a:r>
          </a:p>
        </p:txBody>
      </p:sp>
      <p:sp>
        <p:nvSpPr>
          <p:cNvPr id="38" name="ZoneTexte 37">
            <a:extLst>
              <a:ext uri="{FF2B5EF4-FFF2-40B4-BE49-F238E27FC236}">
                <a16:creationId xmlns:a16="http://schemas.microsoft.com/office/drawing/2014/main" id="{52766297-AB92-4DB7-A21E-0FE21D2F76DB}"/>
              </a:ext>
            </a:extLst>
          </p:cNvPr>
          <p:cNvSpPr txBox="1"/>
          <p:nvPr/>
        </p:nvSpPr>
        <p:spPr>
          <a:xfrm>
            <a:off x="7263075" y="4620344"/>
            <a:ext cx="3698064" cy="369332"/>
          </a:xfrm>
          <a:prstGeom prst="rect">
            <a:avLst/>
          </a:prstGeom>
          <a:noFill/>
          <a:ln w="63500">
            <a:solidFill>
              <a:schemeClr val="tx1">
                <a:lumMod val="50000"/>
                <a:lumOff val="50000"/>
              </a:schemeClr>
            </a:solidFill>
          </a:ln>
        </p:spPr>
        <p:txBody>
          <a:bodyPr wrap="square" rtlCol="0">
            <a:spAutoFit/>
          </a:bodyPr>
          <a:lstStyle/>
          <a:p>
            <a:pPr algn="ctr"/>
            <a:r>
              <a:rPr lang="fr-FR" dirty="0"/>
              <a:t>Marché secondaire (« de l’occasion »)</a:t>
            </a:r>
          </a:p>
        </p:txBody>
      </p:sp>
      <p:grpSp>
        <p:nvGrpSpPr>
          <p:cNvPr id="9" name="Groupe 8">
            <a:extLst>
              <a:ext uri="{FF2B5EF4-FFF2-40B4-BE49-F238E27FC236}">
                <a16:creationId xmlns:a16="http://schemas.microsoft.com/office/drawing/2014/main" id="{8D0792A5-5C4B-4F65-A9A6-2AC3762013AC}"/>
              </a:ext>
            </a:extLst>
          </p:cNvPr>
          <p:cNvGrpSpPr/>
          <p:nvPr/>
        </p:nvGrpSpPr>
        <p:grpSpPr>
          <a:xfrm>
            <a:off x="1330790" y="4344340"/>
            <a:ext cx="6407552" cy="1770550"/>
            <a:chOff x="1330790" y="4344340"/>
            <a:chExt cx="6407552" cy="1770550"/>
          </a:xfrm>
        </p:grpSpPr>
        <p:grpSp>
          <p:nvGrpSpPr>
            <p:cNvPr id="8" name="Groupe 7">
              <a:extLst>
                <a:ext uri="{FF2B5EF4-FFF2-40B4-BE49-F238E27FC236}">
                  <a16:creationId xmlns:a16="http://schemas.microsoft.com/office/drawing/2014/main" id="{B4870838-DF16-4CCB-B27A-53D52B2621D5}"/>
                </a:ext>
              </a:extLst>
            </p:cNvPr>
            <p:cNvGrpSpPr/>
            <p:nvPr/>
          </p:nvGrpSpPr>
          <p:grpSpPr>
            <a:xfrm>
              <a:off x="2932799" y="5093259"/>
              <a:ext cx="4805543" cy="1021631"/>
              <a:chOff x="2932799" y="5093259"/>
              <a:chExt cx="4805543" cy="1021631"/>
            </a:xfrm>
          </p:grpSpPr>
          <p:sp>
            <p:nvSpPr>
              <p:cNvPr id="23" name="ZoneTexte 22">
                <a:extLst>
                  <a:ext uri="{FF2B5EF4-FFF2-40B4-BE49-F238E27FC236}">
                    <a16:creationId xmlns:a16="http://schemas.microsoft.com/office/drawing/2014/main" id="{D8944BCC-D985-4022-8F46-894A1918B4C0}"/>
                  </a:ext>
                </a:extLst>
              </p:cNvPr>
              <p:cNvSpPr txBox="1"/>
              <p:nvPr/>
            </p:nvSpPr>
            <p:spPr>
              <a:xfrm>
                <a:off x="4492781" y="5093259"/>
                <a:ext cx="1471353" cy="523220"/>
              </a:xfrm>
              <a:prstGeom prst="rect">
                <a:avLst/>
              </a:prstGeom>
              <a:noFill/>
            </p:spPr>
            <p:txBody>
              <a:bodyPr wrap="square" rtlCol="0">
                <a:spAutoFit/>
              </a:bodyPr>
              <a:lstStyle/>
              <a:p>
                <a:pPr algn="ctr"/>
                <a:r>
                  <a:rPr lang="fr-FR" sz="1400" dirty="0">
                    <a:solidFill>
                      <a:schemeClr val="accent1"/>
                    </a:solidFill>
                  </a:rPr>
                  <a:t>Création de nouveaux titres</a:t>
                </a:r>
              </a:p>
            </p:txBody>
          </p:sp>
          <p:grpSp>
            <p:nvGrpSpPr>
              <p:cNvPr id="4" name="Groupe 3">
                <a:extLst>
                  <a:ext uri="{FF2B5EF4-FFF2-40B4-BE49-F238E27FC236}">
                    <a16:creationId xmlns:a16="http://schemas.microsoft.com/office/drawing/2014/main" id="{AED6D657-6D69-4799-8FBA-E3676724DA56}"/>
                  </a:ext>
                </a:extLst>
              </p:cNvPr>
              <p:cNvGrpSpPr/>
              <p:nvPr/>
            </p:nvGrpSpPr>
            <p:grpSpPr>
              <a:xfrm>
                <a:off x="2932799" y="5491203"/>
                <a:ext cx="4805543" cy="623687"/>
                <a:chOff x="2932799" y="5491203"/>
                <a:chExt cx="4805543" cy="623687"/>
              </a:xfrm>
            </p:grpSpPr>
            <p:sp>
              <p:nvSpPr>
                <p:cNvPr id="6" name="ZoneTexte 5">
                  <a:extLst>
                    <a:ext uri="{FF2B5EF4-FFF2-40B4-BE49-F238E27FC236}">
                      <a16:creationId xmlns:a16="http://schemas.microsoft.com/office/drawing/2014/main" id="{F2848DEC-CCCF-483A-91CC-75CF6764B7EE}"/>
                    </a:ext>
                  </a:extLst>
                </p:cNvPr>
                <p:cNvSpPr txBox="1"/>
                <p:nvPr/>
              </p:nvSpPr>
              <p:spPr>
                <a:xfrm>
                  <a:off x="2932799" y="5513073"/>
                  <a:ext cx="1323833" cy="369332"/>
                </a:xfrm>
                <a:prstGeom prst="rect">
                  <a:avLst/>
                </a:prstGeom>
                <a:noFill/>
                <a:ln w="60325">
                  <a:solidFill>
                    <a:schemeClr val="accent1"/>
                  </a:solidFill>
                </a:ln>
              </p:spPr>
              <p:txBody>
                <a:bodyPr wrap="square" rtlCol="0">
                  <a:spAutoFit/>
                </a:bodyPr>
                <a:lstStyle/>
                <a:p>
                  <a:pPr algn="ctr"/>
                  <a:r>
                    <a:rPr lang="fr-FR" dirty="0">
                      <a:solidFill>
                        <a:schemeClr val="accent1"/>
                      </a:solidFill>
                    </a:rPr>
                    <a:t>Entreprise</a:t>
                  </a:r>
                </a:p>
              </p:txBody>
            </p:sp>
            <p:sp>
              <p:nvSpPr>
                <p:cNvPr id="21" name="ZoneTexte 20">
                  <a:extLst>
                    <a:ext uri="{FF2B5EF4-FFF2-40B4-BE49-F238E27FC236}">
                      <a16:creationId xmlns:a16="http://schemas.microsoft.com/office/drawing/2014/main" id="{81E2639F-CA25-4506-B406-583D7A208ACC}"/>
                    </a:ext>
                  </a:extLst>
                </p:cNvPr>
                <p:cNvSpPr txBox="1"/>
                <p:nvPr/>
              </p:nvSpPr>
              <p:spPr>
                <a:xfrm>
                  <a:off x="6138142" y="5491203"/>
                  <a:ext cx="1600200" cy="369332"/>
                </a:xfrm>
                <a:prstGeom prst="rect">
                  <a:avLst/>
                </a:prstGeom>
                <a:noFill/>
                <a:ln w="63500">
                  <a:solidFill>
                    <a:srgbClr val="C00000"/>
                  </a:solidFill>
                </a:ln>
              </p:spPr>
              <p:txBody>
                <a:bodyPr wrap="square" rtlCol="0">
                  <a:spAutoFit/>
                </a:bodyPr>
                <a:lstStyle/>
                <a:p>
                  <a:pPr algn="ctr"/>
                  <a:r>
                    <a:rPr lang="fr-FR" dirty="0"/>
                    <a:t>Acheteur n°1</a:t>
                  </a:r>
                </a:p>
              </p:txBody>
            </p:sp>
            <p:sp>
              <p:nvSpPr>
                <p:cNvPr id="24" name="ZoneTexte 23">
                  <a:extLst>
                    <a:ext uri="{FF2B5EF4-FFF2-40B4-BE49-F238E27FC236}">
                      <a16:creationId xmlns:a16="http://schemas.microsoft.com/office/drawing/2014/main" id="{1751D4B6-2DF8-40D1-9BB9-275A7BEF6312}"/>
                    </a:ext>
                  </a:extLst>
                </p:cNvPr>
                <p:cNvSpPr txBox="1"/>
                <p:nvPr/>
              </p:nvSpPr>
              <p:spPr>
                <a:xfrm>
                  <a:off x="4492780" y="5807114"/>
                  <a:ext cx="1471353" cy="307776"/>
                </a:xfrm>
                <a:prstGeom prst="rect">
                  <a:avLst/>
                </a:prstGeom>
                <a:noFill/>
              </p:spPr>
              <p:txBody>
                <a:bodyPr wrap="square" rtlCol="0">
                  <a:spAutoFit/>
                </a:bodyPr>
                <a:lstStyle/>
                <a:p>
                  <a:pPr algn="ctr"/>
                  <a:r>
                    <a:rPr lang="fr-FR" sz="1400" dirty="0">
                      <a:solidFill>
                        <a:srgbClr val="C00000"/>
                      </a:solidFill>
                    </a:rPr>
                    <a:t>Capitaux placés </a:t>
                  </a:r>
                </a:p>
              </p:txBody>
            </p:sp>
            <p:cxnSp>
              <p:nvCxnSpPr>
                <p:cNvPr id="28" name="Connecteur droit avec flèche 27">
                  <a:extLst>
                    <a:ext uri="{FF2B5EF4-FFF2-40B4-BE49-F238E27FC236}">
                      <a16:creationId xmlns:a16="http://schemas.microsoft.com/office/drawing/2014/main" id="{77BCD77A-434A-4FDB-AE8B-5C9F37C01A90}"/>
                    </a:ext>
                  </a:extLst>
                </p:cNvPr>
                <p:cNvCxnSpPr>
                  <a:cxnSpLocks/>
                </p:cNvCxnSpPr>
                <p:nvPr/>
              </p:nvCxnSpPr>
              <p:spPr>
                <a:xfrm>
                  <a:off x="4566167" y="5629681"/>
                  <a:ext cx="1426666"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6D2623-9338-43EA-A7CB-EE651D43B502}"/>
                    </a:ext>
                  </a:extLst>
                </p:cNvPr>
                <p:cNvCxnSpPr>
                  <a:cxnSpLocks/>
                </p:cNvCxnSpPr>
                <p:nvPr/>
              </p:nvCxnSpPr>
              <p:spPr>
                <a:xfrm flipH="1">
                  <a:off x="4532999" y="5771695"/>
                  <a:ext cx="1402764"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39" name="Flèche : virage 38">
              <a:extLst>
                <a:ext uri="{FF2B5EF4-FFF2-40B4-BE49-F238E27FC236}">
                  <a16:creationId xmlns:a16="http://schemas.microsoft.com/office/drawing/2014/main" id="{1FC11E9B-49F2-46E5-8556-EC01E7CA8F68}"/>
                </a:ext>
              </a:extLst>
            </p:cNvPr>
            <p:cNvSpPr/>
            <p:nvPr/>
          </p:nvSpPr>
          <p:spPr>
            <a:xfrm flipV="1">
              <a:off x="1330790" y="4344340"/>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7" name="ZoneTexte 26">
            <a:extLst>
              <a:ext uri="{FF2B5EF4-FFF2-40B4-BE49-F238E27FC236}">
                <a16:creationId xmlns:a16="http://schemas.microsoft.com/office/drawing/2014/main" id="{33D71E2F-7A82-478B-936B-62CB7902F663}"/>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31079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pic>
        <p:nvPicPr>
          <p:cNvPr id="8" name="Image 7">
            <a:extLst>
              <a:ext uri="{FF2B5EF4-FFF2-40B4-BE49-F238E27FC236}">
                <a16:creationId xmlns:a16="http://schemas.microsoft.com/office/drawing/2014/main" id="{147CDCB2-8CA4-488B-8AC0-78C7BCED64B3}"/>
              </a:ext>
            </a:extLst>
          </p:cNvPr>
          <p:cNvPicPr>
            <a:picLocks noChangeAspect="1"/>
          </p:cNvPicPr>
          <p:nvPr/>
        </p:nvPicPr>
        <p:blipFill>
          <a:blip r:embed="rId3"/>
          <a:stretch>
            <a:fillRect/>
          </a:stretch>
        </p:blipFill>
        <p:spPr>
          <a:xfrm>
            <a:off x="9732530" y="601706"/>
            <a:ext cx="2043811" cy="1533697"/>
          </a:xfrm>
          <a:prstGeom prst="rect">
            <a:avLst/>
          </a:prstGeom>
        </p:spPr>
      </p:pic>
      <p:sp>
        <p:nvSpPr>
          <p:cNvPr id="10" name="ZoneTexte 9">
            <a:extLst>
              <a:ext uri="{FF2B5EF4-FFF2-40B4-BE49-F238E27FC236}">
                <a16:creationId xmlns:a16="http://schemas.microsoft.com/office/drawing/2014/main" id="{3B1A5E29-2891-4BD2-8B60-E5A6EE00E163}"/>
              </a:ext>
            </a:extLst>
          </p:cNvPr>
          <p:cNvSpPr txBox="1"/>
          <p:nvPr/>
        </p:nvSpPr>
        <p:spPr>
          <a:xfrm>
            <a:off x="648584" y="493621"/>
            <a:ext cx="8945792" cy="1754326"/>
          </a:xfrm>
          <a:prstGeom prst="rect">
            <a:avLst/>
          </a:prstGeom>
          <a:noFill/>
        </p:spPr>
        <p:txBody>
          <a:bodyPr wrap="square">
            <a:spAutoFit/>
          </a:bodyPr>
          <a:lstStyle/>
          <a:p>
            <a:pPr algn="just"/>
            <a:r>
              <a:rPr lang="fr-FR" b="1" i="1" dirty="0">
                <a:effectLst/>
                <a:latin typeface="+mj-lt"/>
              </a:rPr>
              <a:t>Parrot vient de boucler avec succès une augmentation de capital </a:t>
            </a:r>
            <a:r>
              <a:rPr lang="fr-FR" b="0" i="1" dirty="0">
                <a:effectLst/>
                <a:latin typeface="+mj-lt"/>
              </a:rPr>
              <a:t>lancée le 19 novembre dernier [2015] qui lui a permis de lever </a:t>
            </a:r>
            <a:r>
              <a:rPr lang="fr-FR" b="1" i="1" dirty="0">
                <a:effectLst/>
                <a:latin typeface="+mj-lt"/>
              </a:rPr>
              <a:t>300 millions d’euros </a:t>
            </a:r>
            <a:r>
              <a:rPr lang="fr-FR" b="0" i="1" dirty="0">
                <a:effectLst/>
                <a:latin typeface="+mj-lt"/>
              </a:rPr>
              <a:t>de fonds. Les souscripteurs se sont manifestés au-delà de ses attentes. La société française connue pour ses produits technologiques sans fil et notamment ses drones civils a reçu 426 millions de demandes qu’il n’a pas pu satisfaire en totalité. </a:t>
            </a:r>
            <a:r>
              <a:rPr lang="fr-FR" b="1" i="1" dirty="0">
                <a:effectLst/>
                <a:latin typeface="+mj-lt"/>
              </a:rPr>
              <a:t>17 575 278 actions nouvelles créées </a:t>
            </a:r>
            <a:r>
              <a:rPr lang="fr-FR" b="0" i="1" dirty="0">
                <a:effectLst/>
                <a:latin typeface="+mj-lt"/>
              </a:rPr>
              <a:t>ont été achetées par les investisseurs au prix de 17 euros chacune, soit un montant global de 298,78 millions d'euros</a:t>
            </a:r>
            <a:endParaRPr lang="fr-FR" i="1" dirty="0">
              <a:latin typeface="+mj-lt"/>
            </a:endParaRPr>
          </a:p>
        </p:txBody>
      </p:sp>
      <p:sp>
        <p:nvSpPr>
          <p:cNvPr id="12" name="ZoneTexte 11">
            <a:extLst>
              <a:ext uri="{FF2B5EF4-FFF2-40B4-BE49-F238E27FC236}">
                <a16:creationId xmlns:a16="http://schemas.microsoft.com/office/drawing/2014/main" id="{F40AC3C5-45F2-4EBF-B326-CE4EAE0B9168}"/>
              </a:ext>
            </a:extLst>
          </p:cNvPr>
          <p:cNvSpPr txBox="1"/>
          <p:nvPr/>
        </p:nvSpPr>
        <p:spPr>
          <a:xfrm>
            <a:off x="648584" y="2247947"/>
            <a:ext cx="11265912" cy="1477328"/>
          </a:xfrm>
          <a:prstGeom prst="rect">
            <a:avLst/>
          </a:prstGeom>
          <a:noFill/>
        </p:spPr>
        <p:txBody>
          <a:bodyPr wrap="square">
            <a:spAutoFit/>
          </a:bodyPr>
          <a:lstStyle/>
          <a:p>
            <a:pPr algn="just"/>
            <a:r>
              <a:rPr lang="fr-FR" i="1" dirty="0">
                <a:latin typeface="+mj-lt"/>
              </a:rPr>
              <a:t>Cette levée de fonds a permis à de </a:t>
            </a:r>
            <a:r>
              <a:rPr lang="fr-FR" b="1" i="1" dirty="0">
                <a:latin typeface="+mj-lt"/>
              </a:rPr>
              <a:t>nouveaux investisseurs </a:t>
            </a:r>
            <a:r>
              <a:rPr lang="fr-FR" i="1" dirty="0">
                <a:latin typeface="+mj-lt"/>
              </a:rPr>
              <a:t>de faire leur entrée au capital de l’entreprise : </a:t>
            </a:r>
            <a:r>
              <a:rPr lang="fr-FR" i="1" dirty="0" err="1">
                <a:latin typeface="+mj-lt"/>
              </a:rPr>
              <a:t>BPIFrance</a:t>
            </a:r>
            <a:r>
              <a:rPr lang="fr-FR" i="1" dirty="0">
                <a:latin typeface="+mj-lt"/>
              </a:rPr>
              <a:t> à hauteur de 5% du capital et le fonds sino-américain IDG Capital </a:t>
            </a:r>
            <a:r>
              <a:rPr lang="fr-FR" i="1" dirty="0" err="1">
                <a:latin typeface="+mj-lt"/>
              </a:rPr>
              <a:t>Partners</a:t>
            </a:r>
            <a:r>
              <a:rPr lang="fr-FR" i="1" dirty="0">
                <a:latin typeface="+mj-lt"/>
              </a:rPr>
              <a:t> à 1,4%. HG Vora Capital voit sa participation passer à 10,67 % et Horizon, société contrôlée par Henri Seydoux, reste majoritaire avec 35,16 % de l’entreprise. Avec sa levée de fonds, l'entreprise espère accélérer son développement et asseoir sa position sur le marché des drones grand public et professionnels.</a:t>
            </a:r>
          </a:p>
        </p:txBody>
      </p:sp>
      <p:sp>
        <p:nvSpPr>
          <p:cNvPr id="14" name="ZoneTexte 13">
            <a:extLst>
              <a:ext uri="{FF2B5EF4-FFF2-40B4-BE49-F238E27FC236}">
                <a16:creationId xmlns:a16="http://schemas.microsoft.com/office/drawing/2014/main" id="{3575C4EC-A6EF-4C91-873B-5B4FE8365F52}"/>
              </a:ext>
            </a:extLst>
          </p:cNvPr>
          <p:cNvSpPr txBox="1"/>
          <p:nvPr/>
        </p:nvSpPr>
        <p:spPr>
          <a:xfrm>
            <a:off x="648584" y="3728257"/>
            <a:ext cx="10992956" cy="523220"/>
          </a:xfrm>
          <a:prstGeom prst="rect">
            <a:avLst/>
          </a:prstGeom>
          <a:noFill/>
        </p:spPr>
        <p:txBody>
          <a:bodyPr wrap="square">
            <a:spAutoFit/>
          </a:bodyPr>
          <a:lstStyle/>
          <a:p>
            <a:r>
              <a:rPr lang="fr-FR" sz="1400" dirty="0">
                <a:hlinkClick r:id="rId4"/>
              </a:rPr>
              <a:t>https://www.lemondeinformatique.fr/actualites/lire-parrot-reussit-sa-levee-de-fonds-de-300-meteuro-63280.html</a:t>
            </a:r>
            <a:endParaRPr lang="fr-FR" sz="1400" dirty="0"/>
          </a:p>
          <a:p>
            <a:endParaRPr lang="fr-FR" sz="1400" dirty="0"/>
          </a:p>
        </p:txBody>
      </p:sp>
      <p:grpSp>
        <p:nvGrpSpPr>
          <p:cNvPr id="2" name="Groupe 1">
            <a:extLst>
              <a:ext uri="{FF2B5EF4-FFF2-40B4-BE49-F238E27FC236}">
                <a16:creationId xmlns:a16="http://schemas.microsoft.com/office/drawing/2014/main" id="{7C500F95-F2EE-4840-ABFE-7E47732171ED}"/>
              </a:ext>
            </a:extLst>
          </p:cNvPr>
          <p:cNvGrpSpPr/>
          <p:nvPr/>
        </p:nvGrpSpPr>
        <p:grpSpPr>
          <a:xfrm>
            <a:off x="648584" y="4300907"/>
            <a:ext cx="10894832" cy="2120031"/>
            <a:chOff x="648584" y="4300907"/>
            <a:chExt cx="10894832" cy="2120031"/>
          </a:xfrm>
        </p:grpSpPr>
        <p:sp>
          <p:nvSpPr>
            <p:cNvPr id="9" name="ZoneTexte 8">
              <a:extLst>
                <a:ext uri="{FF2B5EF4-FFF2-40B4-BE49-F238E27FC236}">
                  <a16:creationId xmlns:a16="http://schemas.microsoft.com/office/drawing/2014/main" id="{C41FEF86-E94C-4939-83E5-852B7B17B233}"/>
                </a:ext>
              </a:extLst>
            </p:cNvPr>
            <p:cNvSpPr txBox="1"/>
            <p:nvPr/>
          </p:nvSpPr>
          <p:spPr>
            <a:xfrm>
              <a:off x="648584" y="5897718"/>
              <a:ext cx="10534800" cy="523220"/>
            </a:xfrm>
            <a:prstGeom prst="rect">
              <a:avLst/>
            </a:prstGeom>
            <a:noFill/>
          </p:spPr>
          <p:txBody>
            <a:bodyPr wrap="square">
              <a:spAutoFit/>
            </a:bodyPr>
            <a:lstStyle/>
            <a:p>
              <a:r>
                <a:rPr lang="fr-FR" sz="1400" dirty="0">
                  <a:hlinkClick r:id="rId5"/>
                </a:rPr>
                <a:t>https://www.usine-digitale.fr/article/parrot-leve-300-millions-d-euros-grace-a-une-augmentation-de-capital-reussie.N364163</a:t>
              </a:r>
              <a:endParaRPr lang="fr-FR" sz="1400" dirty="0"/>
            </a:p>
            <a:p>
              <a:endParaRPr lang="fr-FR" sz="1400" dirty="0"/>
            </a:p>
          </p:txBody>
        </p:sp>
        <p:sp>
          <p:nvSpPr>
            <p:cNvPr id="15" name="ZoneTexte 14">
              <a:extLst>
                <a:ext uri="{FF2B5EF4-FFF2-40B4-BE49-F238E27FC236}">
                  <a16:creationId xmlns:a16="http://schemas.microsoft.com/office/drawing/2014/main" id="{1A3EB9E6-8252-4BCE-B9C0-4901188DF03D}"/>
                </a:ext>
              </a:extLst>
            </p:cNvPr>
            <p:cNvSpPr txBox="1"/>
            <p:nvPr/>
          </p:nvSpPr>
          <p:spPr>
            <a:xfrm>
              <a:off x="648588" y="4719669"/>
              <a:ext cx="10894828" cy="1200329"/>
            </a:xfrm>
            <a:prstGeom prst="rect">
              <a:avLst/>
            </a:prstGeom>
            <a:noFill/>
          </p:spPr>
          <p:txBody>
            <a:bodyPr wrap="square">
              <a:spAutoFit/>
            </a:bodyPr>
            <a:lstStyle/>
            <a:p>
              <a:pPr algn="just"/>
              <a:r>
                <a:rPr lang="fr-FR" i="1" dirty="0">
                  <a:latin typeface="+mj-lt"/>
                </a:rPr>
                <a:t>Les fonds levées seront consacrés pour 15 à 20% au financement de l’effort en matière d’innovation et de technologie, pour 30% à l’extension des capacités de marketing et forces de vente, pour 10 à 15% à la création d’un écosystème de drones professionnels et pour 5% au renforcement des fonctions de support (ressources humaines, finance…).</a:t>
              </a:r>
            </a:p>
          </p:txBody>
        </p:sp>
        <p:sp>
          <p:nvSpPr>
            <p:cNvPr id="6" name="ZoneTexte 5">
              <a:extLst>
                <a:ext uri="{FF2B5EF4-FFF2-40B4-BE49-F238E27FC236}">
                  <a16:creationId xmlns:a16="http://schemas.microsoft.com/office/drawing/2014/main" id="{555E8BE7-8DC0-4CD6-817A-044E9D3B32F5}"/>
                </a:ext>
              </a:extLst>
            </p:cNvPr>
            <p:cNvSpPr txBox="1"/>
            <p:nvPr/>
          </p:nvSpPr>
          <p:spPr>
            <a:xfrm>
              <a:off x="2770495" y="4300907"/>
              <a:ext cx="5745707" cy="369332"/>
            </a:xfrm>
            <a:prstGeom prst="rect">
              <a:avLst/>
            </a:prstGeom>
            <a:noFill/>
          </p:spPr>
          <p:txBody>
            <a:bodyPr wrap="square" rtlCol="0">
              <a:spAutoFit/>
            </a:bodyPr>
            <a:lstStyle/>
            <a:p>
              <a:pPr algn="ctr"/>
              <a:r>
                <a:rPr lang="fr-FR" dirty="0">
                  <a:solidFill>
                    <a:srgbClr val="FF0000"/>
                  </a:solidFill>
                </a:rPr>
                <a:t>Un besoin de financement pour quoi faire ? </a:t>
              </a:r>
            </a:p>
          </p:txBody>
        </p:sp>
      </p:grpSp>
      <p:sp>
        <p:nvSpPr>
          <p:cNvPr id="11" name="ZoneTexte 10">
            <a:extLst>
              <a:ext uri="{FF2B5EF4-FFF2-40B4-BE49-F238E27FC236}">
                <a16:creationId xmlns:a16="http://schemas.microsoft.com/office/drawing/2014/main" id="{EAA20257-1835-4EF1-8B57-A765349576C6}"/>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102302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11" name="ZoneTexte 10">
            <a:extLst>
              <a:ext uri="{FF2B5EF4-FFF2-40B4-BE49-F238E27FC236}">
                <a16:creationId xmlns:a16="http://schemas.microsoft.com/office/drawing/2014/main" id="{EAA20257-1835-4EF1-8B57-A765349576C6}"/>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
        <p:nvSpPr>
          <p:cNvPr id="3" name="ZoneTexte 2">
            <a:extLst>
              <a:ext uri="{FF2B5EF4-FFF2-40B4-BE49-F238E27FC236}">
                <a16:creationId xmlns:a16="http://schemas.microsoft.com/office/drawing/2014/main" id="{822FDD7F-60CF-40E0-934B-AEDD38A28DB7}"/>
              </a:ext>
            </a:extLst>
          </p:cNvPr>
          <p:cNvSpPr txBox="1"/>
          <p:nvPr/>
        </p:nvSpPr>
        <p:spPr>
          <a:xfrm>
            <a:off x="9829109" y="2181551"/>
            <a:ext cx="1356928" cy="923330"/>
          </a:xfrm>
          <a:prstGeom prst="rect">
            <a:avLst/>
          </a:prstGeom>
          <a:solidFill>
            <a:srgbClr val="FFFF00"/>
          </a:solidFill>
        </p:spPr>
        <p:txBody>
          <a:bodyPr wrap="square" rtlCol="0">
            <a:spAutoFit/>
          </a:bodyPr>
          <a:lstStyle/>
          <a:p>
            <a:r>
              <a:rPr lang="fr-FR" dirty="0"/>
              <a:t>Cas NETFLIX (Delagrave, page 53)</a:t>
            </a:r>
          </a:p>
        </p:txBody>
      </p:sp>
      <p:pic>
        <p:nvPicPr>
          <p:cNvPr id="7" name="Image 6">
            <a:extLst>
              <a:ext uri="{FF2B5EF4-FFF2-40B4-BE49-F238E27FC236}">
                <a16:creationId xmlns:a16="http://schemas.microsoft.com/office/drawing/2014/main" id="{2066BB4A-6AE9-4BA5-BA9D-0150CA67BA8B}"/>
              </a:ext>
            </a:extLst>
          </p:cNvPr>
          <p:cNvPicPr>
            <a:picLocks noChangeAspect="1"/>
          </p:cNvPicPr>
          <p:nvPr/>
        </p:nvPicPr>
        <p:blipFill rotWithShape="1">
          <a:blip r:embed="rId3"/>
          <a:srcRect l="2828" t="4575" r="2423" b="6053"/>
          <a:stretch/>
        </p:blipFill>
        <p:spPr>
          <a:xfrm>
            <a:off x="828599" y="337084"/>
            <a:ext cx="8518358" cy="2899610"/>
          </a:xfrm>
          <a:prstGeom prst="rect">
            <a:avLst/>
          </a:prstGeom>
          <a:ln>
            <a:solidFill>
              <a:schemeClr val="tx1">
                <a:lumMod val="50000"/>
                <a:lumOff val="50000"/>
              </a:schemeClr>
            </a:solidFill>
          </a:ln>
        </p:spPr>
      </p:pic>
      <p:pic>
        <p:nvPicPr>
          <p:cNvPr id="8" name="Image 7">
            <a:extLst>
              <a:ext uri="{FF2B5EF4-FFF2-40B4-BE49-F238E27FC236}">
                <a16:creationId xmlns:a16="http://schemas.microsoft.com/office/drawing/2014/main" id="{147CDCB2-8CA4-488B-8AC0-78C7BCED64B3}"/>
              </a:ext>
            </a:extLst>
          </p:cNvPr>
          <p:cNvPicPr>
            <a:picLocks noChangeAspect="1"/>
          </p:cNvPicPr>
          <p:nvPr/>
        </p:nvPicPr>
        <p:blipFill>
          <a:blip r:embed="rId4"/>
          <a:stretch>
            <a:fillRect/>
          </a:stretch>
        </p:blipFill>
        <p:spPr>
          <a:xfrm>
            <a:off x="9547633" y="370426"/>
            <a:ext cx="1919881" cy="1440699"/>
          </a:xfrm>
          <a:prstGeom prst="rect">
            <a:avLst/>
          </a:prstGeom>
        </p:spPr>
      </p:pic>
      <p:sp>
        <p:nvSpPr>
          <p:cNvPr id="16" name="ZoneTexte 15">
            <a:extLst>
              <a:ext uri="{FF2B5EF4-FFF2-40B4-BE49-F238E27FC236}">
                <a16:creationId xmlns:a16="http://schemas.microsoft.com/office/drawing/2014/main" id="{3FBB5FA2-0445-41E9-A6D1-1F403AA6B74F}"/>
              </a:ext>
            </a:extLst>
          </p:cNvPr>
          <p:cNvSpPr txBox="1"/>
          <p:nvPr/>
        </p:nvSpPr>
        <p:spPr>
          <a:xfrm>
            <a:off x="744378" y="3439932"/>
            <a:ext cx="10815528" cy="369332"/>
          </a:xfrm>
          <a:prstGeom prst="rect">
            <a:avLst/>
          </a:prstGeom>
          <a:noFill/>
        </p:spPr>
        <p:txBody>
          <a:bodyPr wrap="square" rtlCol="0">
            <a:spAutoFit/>
          </a:bodyPr>
          <a:lstStyle/>
          <a:p>
            <a:pPr marL="285750" indent="-285750">
              <a:buFont typeface="Wingdings" panose="05000000000000000000" pitchFamily="2" charset="2"/>
              <a:buChar char="à"/>
            </a:pPr>
            <a:r>
              <a:rPr lang="fr-FR" b="1" dirty="0">
                <a:sym typeface="Wingdings" panose="05000000000000000000" pitchFamily="2" charset="2"/>
              </a:rPr>
              <a:t>Montrer que pour financer ses investissements, Netflix a recours au marché financier. </a:t>
            </a:r>
          </a:p>
        </p:txBody>
      </p:sp>
      <p:graphicFrame>
        <p:nvGraphicFramePr>
          <p:cNvPr id="19" name="Tableau 19">
            <a:extLst>
              <a:ext uri="{FF2B5EF4-FFF2-40B4-BE49-F238E27FC236}">
                <a16:creationId xmlns:a16="http://schemas.microsoft.com/office/drawing/2014/main" id="{36F6A2FA-7CB0-4C9D-865B-18417550CA57}"/>
              </a:ext>
            </a:extLst>
          </p:cNvPr>
          <p:cNvGraphicFramePr>
            <a:graphicFrameLocks noGrp="1"/>
          </p:cNvGraphicFramePr>
          <p:nvPr>
            <p:extLst>
              <p:ext uri="{D42A27DB-BD31-4B8C-83A1-F6EECF244321}">
                <p14:modId xmlns:p14="http://schemas.microsoft.com/office/powerpoint/2010/main" val="950811941"/>
              </p:ext>
            </p:extLst>
          </p:nvPr>
        </p:nvGraphicFramePr>
        <p:xfrm>
          <a:off x="2032000" y="719666"/>
          <a:ext cx="8127999" cy="3708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407663896"/>
                    </a:ext>
                  </a:extLst>
                </a:gridCol>
                <a:gridCol w="2709333">
                  <a:extLst>
                    <a:ext uri="{9D8B030D-6E8A-4147-A177-3AD203B41FA5}">
                      <a16:colId xmlns:a16="http://schemas.microsoft.com/office/drawing/2014/main" val="2177284621"/>
                    </a:ext>
                  </a:extLst>
                </a:gridCol>
                <a:gridCol w="2709333">
                  <a:extLst>
                    <a:ext uri="{9D8B030D-6E8A-4147-A177-3AD203B41FA5}">
                      <a16:colId xmlns:a16="http://schemas.microsoft.com/office/drawing/2014/main" val="791396590"/>
                    </a:ext>
                  </a:extLst>
                </a:gridCol>
              </a:tblGrid>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47901169"/>
                  </a:ext>
                </a:extLst>
              </a:tr>
            </a:tbl>
          </a:graphicData>
        </a:graphic>
      </p:graphicFrame>
    </p:spTree>
    <p:extLst>
      <p:ext uri="{BB962C8B-B14F-4D97-AF65-F5344CB8AC3E}">
        <p14:creationId xmlns:p14="http://schemas.microsoft.com/office/powerpoint/2010/main" val="195910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11" name="ZoneTexte 10">
            <a:extLst>
              <a:ext uri="{FF2B5EF4-FFF2-40B4-BE49-F238E27FC236}">
                <a16:creationId xmlns:a16="http://schemas.microsoft.com/office/drawing/2014/main" id="{EAA20257-1835-4EF1-8B57-A765349576C6}"/>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pic>
        <p:nvPicPr>
          <p:cNvPr id="8" name="Image 7">
            <a:extLst>
              <a:ext uri="{FF2B5EF4-FFF2-40B4-BE49-F238E27FC236}">
                <a16:creationId xmlns:a16="http://schemas.microsoft.com/office/drawing/2014/main" id="{147CDCB2-8CA4-488B-8AC0-78C7BCED64B3}"/>
              </a:ext>
            </a:extLst>
          </p:cNvPr>
          <p:cNvPicPr>
            <a:picLocks noChangeAspect="1"/>
          </p:cNvPicPr>
          <p:nvPr/>
        </p:nvPicPr>
        <p:blipFill>
          <a:blip r:embed="rId3"/>
          <a:stretch>
            <a:fillRect/>
          </a:stretch>
        </p:blipFill>
        <p:spPr>
          <a:xfrm>
            <a:off x="9547633" y="292956"/>
            <a:ext cx="1919881" cy="1440699"/>
          </a:xfrm>
          <a:prstGeom prst="rect">
            <a:avLst/>
          </a:prstGeom>
        </p:spPr>
      </p:pic>
      <p:sp>
        <p:nvSpPr>
          <p:cNvPr id="18" name="ZoneTexte 17">
            <a:extLst>
              <a:ext uri="{FF2B5EF4-FFF2-40B4-BE49-F238E27FC236}">
                <a16:creationId xmlns:a16="http://schemas.microsoft.com/office/drawing/2014/main" id="{5CEB8DC9-CB48-4384-B068-BD1834D2EECF}"/>
              </a:ext>
            </a:extLst>
          </p:cNvPr>
          <p:cNvSpPr txBox="1"/>
          <p:nvPr/>
        </p:nvSpPr>
        <p:spPr>
          <a:xfrm>
            <a:off x="724485" y="359939"/>
            <a:ext cx="8823147" cy="369332"/>
          </a:xfrm>
          <a:prstGeom prst="rect">
            <a:avLst/>
          </a:prstGeom>
          <a:noFill/>
        </p:spPr>
        <p:txBody>
          <a:bodyPr wrap="square">
            <a:spAutoFit/>
          </a:bodyPr>
          <a:lstStyle/>
          <a:p>
            <a:pPr marL="285750" indent="-285750">
              <a:buFont typeface="Wingdings" panose="05000000000000000000" pitchFamily="2" charset="2"/>
              <a:buChar char="à"/>
            </a:pPr>
            <a:r>
              <a:rPr lang="fr-FR" b="1" dirty="0">
                <a:sym typeface="Wingdings" panose="05000000000000000000" pitchFamily="2" charset="2"/>
              </a:rPr>
              <a:t>Auprès de quel type d’institution Netflix peut-il chercher à obtenir des financements ? </a:t>
            </a:r>
            <a:endParaRPr lang="fr-FR" b="1" dirty="0"/>
          </a:p>
        </p:txBody>
      </p:sp>
      <p:sp>
        <p:nvSpPr>
          <p:cNvPr id="22" name="ZoneTexte 21">
            <a:extLst>
              <a:ext uri="{FF2B5EF4-FFF2-40B4-BE49-F238E27FC236}">
                <a16:creationId xmlns:a16="http://schemas.microsoft.com/office/drawing/2014/main" id="{A7FE5F4D-2CF1-4E6E-AF13-9386932CFD01}"/>
              </a:ext>
            </a:extLst>
          </p:cNvPr>
          <p:cNvSpPr txBox="1"/>
          <p:nvPr/>
        </p:nvSpPr>
        <p:spPr>
          <a:xfrm>
            <a:off x="9829109" y="1900306"/>
            <a:ext cx="1356928" cy="923330"/>
          </a:xfrm>
          <a:prstGeom prst="rect">
            <a:avLst/>
          </a:prstGeom>
          <a:solidFill>
            <a:srgbClr val="FFFF00"/>
          </a:solidFill>
        </p:spPr>
        <p:txBody>
          <a:bodyPr wrap="square" rtlCol="0">
            <a:spAutoFit/>
          </a:bodyPr>
          <a:lstStyle/>
          <a:p>
            <a:r>
              <a:rPr lang="fr-FR" dirty="0"/>
              <a:t>Cas NETFLIX (Delagrave, page 53)</a:t>
            </a:r>
          </a:p>
        </p:txBody>
      </p:sp>
    </p:spTree>
    <p:extLst>
      <p:ext uri="{BB962C8B-B14F-4D97-AF65-F5344CB8AC3E}">
        <p14:creationId xmlns:p14="http://schemas.microsoft.com/office/powerpoint/2010/main" val="20892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EA09E74-F058-44BD-B8D1-BB12CA1DB6D8}"/>
              </a:ext>
            </a:extLst>
          </p:cNvPr>
          <p:cNvPicPr>
            <a:picLocks noChangeAspect="1"/>
          </p:cNvPicPr>
          <p:nvPr/>
        </p:nvPicPr>
        <p:blipFill>
          <a:blip r:embed="rId2"/>
          <a:stretch>
            <a:fillRect/>
          </a:stretch>
        </p:blipFill>
        <p:spPr>
          <a:xfrm>
            <a:off x="387119" y="1741823"/>
            <a:ext cx="6029975" cy="4682098"/>
          </a:xfrm>
          <a:prstGeom prst="rect">
            <a:avLst/>
          </a:prstGeom>
        </p:spPr>
      </p:pic>
      <p:sp>
        <p:nvSpPr>
          <p:cNvPr id="12" name="Titre 1">
            <a:extLst>
              <a:ext uri="{FF2B5EF4-FFF2-40B4-BE49-F238E27FC236}">
                <a16:creationId xmlns:a16="http://schemas.microsoft.com/office/drawing/2014/main" id="{DC1CB4EA-A1BB-45D9-B69A-87387027A998}"/>
              </a:ext>
            </a:extLst>
          </p:cNvPr>
          <p:cNvSpPr txBox="1">
            <a:spLocks/>
          </p:cNvSpPr>
          <p:nvPr/>
        </p:nvSpPr>
        <p:spPr>
          <a:xfrm>
            <a:off x="828599" y="273979"/>
            <a:ext cx="10696074" cy="13183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accent1"/>
                </a:solidFill>
              </a:rPr>
              <a:t>Le besoin de financement d’une entreprise évolue dans le temps. Différentes sources de financement coexistent et sont mobilisables </a:t>
            </a:r>
            <a:endParaRPr lang="fr-FR" sz="3600" dirty="0"/>
          </a:p>
        </p:txBody>
      </p:sp>
      <p:pic>
        <p:nvPicPr>
          <p:cNvPr id="13" name="Image 12">
            <a:extLst>
              <a:ext uri="{FF2B5EF4-FFF2-40B4-BE49-F238E27FC236}">
                <a16:creationId xmlns:a16="http://schemas.microsoft.com/office/drawing/2014/main" id="{4CEB57A5-F3EB-4BE2-8DFA-9C945C9EBCD3}"/>
              </a:ext>
            </a:extLst>
          </p:cNvPr>
          <p:cNvPicPr>
            <a:picLocks noChangeAspect="1"/>
          </p:cNvPicPr>
          <p:nvPr/>
        </p:nvPicPr>
        <p:blipFill>
          <a:blip r:embed="rId3"/>
          <a:stretch>
            <a:fillRect/>
          </a:stretch>
        </p:blipFill>
        <p:spPr>
          <a:xfrm>
            <a:off x="828599" y="6423921"/>
            <a:ext cx="10534801" cy="377985"/>
          </a:xfrm>
          <a:prstGeom prst="rect">
            <a:avLst/>
          </a:prstGeom>
        </p:spPr>
      </p:pic>
      <p:sp>
        <p:nvSpPr>
          <p:cNvPr id="2" name="Titre 1">
            <a:extLst>
              <a:ext uri="{FF2B5EF4-FFF2-40B4-BE49-F238E27FC236}">
                <a16:creationId xmlns:a16="http://schemas.microsoft.com/office/drawing/2014/main" id="{726CE27E-75F6-45D8-A269-B37E7FA6F364}"/>
              </a:ext>
            </a:extLst>
          </p:cNvPr>
          <p:cNvSpPr>
            <a:spLocks noGrp="1"/>
          </p:cNvSpPr>
          <p:nvPr>
            <p:ph type="title"/>
          </p:nvPr>
        </p:nvSpPr>
        <p:spPr>
          <a:xfrm>
            <a:off x="1094871" y="1809666"/>
            <a:ext cx="5034116" cy="521283"/>
          </a:xfrm>
        </p:spPr>
        <p:txBody>
          <a:bodyPr>
            <a:normAutofit fontScale="90000"/>
          </a:bodyPr>
          <a:lstStyle/>
          <a:p>
            <a:pPr algn="ctr"/>
            <a:r>
              <a:rPr lang="fr-FR" sz="2000" dirty="0"/>
              <a:t>Phases de financement des entreprises innovantes </a:t>
            </a:r>
          </a:p>
        </p:txBody>
      </p:sp>
      <p:grpSp>
        <p:nvGrpSpPr>
          <p:cNvPr id="14" name="Groupe 13">
            <a:extLst>
              <a:ext uri="{FF2B5EF4-FFF2-40B4-BE49-F238E27FC236}">
                <a16:creationId xmlns:a16="http://schemas.microsoft.com/office/drawing/2014/main" id="{E9D83A1C-A0A7-4ED0-938C-632BBFE7D444}"/>
              </a:ext>
            </a:extLst>
          </p:cNvPr>
          <p:cNvGrpSpPr/>
          <p:nvPr/>
        </p:nvGrpSpPr>
        <p:grpSpPr>
          <a:xfrm>
            <a:off x="6861445" y="1327539"/>
            <a:ext cx="5058643" cy="5187166"/>
            <a:chOff x="6861445" y="1327539"/>
            <a:chExt cx="5058643" cy="5187166"/>
          </a:xfrm>
        </p:grpSpPr>
        <p:sp>
          <p:nvSpPr>
            <p:cNvPr id="4" name="Rectangle : coins arrondis 3">
              <a:extLst>
                <a:ext uri="{FF2B5EF4-FFF2-40B4-BE49-F238E27FC236}">
                  <a16:creationId xmlns:a16="http://schemas.microsoft.com/office/drawing/2014/main" id="{5D9AA85E-E20E-487F-8F84-146D323D783D}"/>
                </a:ext>
              </a:extLst>
            </p:cNvPr>
            <p:cNvSpPr/>
            <p:nvPr/>
          </p:nvSpPr>
          <p:spPr>
            <a:xfrm>
              <a:off x="7784786" y="1327539"/>
              <a:ext cx="2715904" cy="6351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Sources de financement</a:t>
              </a:r>
            </a:p>
          </p:txBody>
        </p:sp>
        <p:sp>
          <p:nvSpPr>
            <p:cNvPr id="5" name="Rectangle : coins arrondis 4">
              <a:extLst>
                <a:ext uri="{FF2B5EF4-FFF2-40B4-BE49-F238E27FC236}">
                  <a16:creationId xmlns:a16="http://schemas.microsoft.com/office/drawing/2014/main" id="{41758E4E-3FDE-46CA-AB7F-E54D1F9FA839}"/>
                </a:ext>
              </a:extLst>
            </p:cNvPr>
            <p:cNvSpPr/>
            <p:nvPr/>
          </p:nvSpPr>
          <p:spPr>
            <a:xfrm>
              <a:off x="6861445" y="2421032"/>
              <a:ext cx="1748380" cy="7040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Financement interne </a:t>
              </a:r>
            </a:p>
          </p:txBody>
        </p:sp>
        <p:sp>
          <p:nvSpPr>
            <p:cNvPr id="6" name="Rectangle : coins arrondis 5">
              <a:extLst>
                <a:ext uri="{FF2B5EF4-FFF2-40B4-BE49-F238E27FC236}">
                  <a16:creationId xmlns:a16="http://schemas.microsoft.com/office/drawing/2014/main" id="{066EF23C-D6B8-4F1E-A093-8590D8D08D75}"/>
                </a:ext>
              </a:extLst>
            </p:cNvPr>
            <p:cNvSpPr/>
            <p:nvPr/>
          </p:nvSpPr>
          <p:spPr>
            <a:xfrm>
              <a:off x="9635696" y="2415818"/>
              <a:ext cx="1748380" cy="5974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Financement externe  </a:t>
              </a:r>
            </a:p>
          </p:txBody>
        </p:sp>
        <p:sp>
          <p:nvSpPr>
            <p:cNvPr id="7" name="ZoneTexte 6">
              <a:extLst>
                <a:ext uri="{FF2B5EF4-FFF2-40B4-BE49-F238E27FC236}">
                  <a16:creationId xmlns:a16="http://schemas.microsoft.com/office/drawing/2014/main" id="{6B614DB9-B429-46B9-BBF0-DFC556ABA97F}"/>
                </a:ext>
              </a:extLst>
            </p:cNvPr>
            <p:cNvSpPr txBox="1"/>
            <p:nvPr/>
          </p:nvSpPr>
          <p:spPr>
            <a:xfrm>
              <a:off x="6861445" y="3473700"/>
              <a:ext cx="1468160" cy="646331"/>
            </a:xfrm>
            <a:prstGeom prst="rect">
              <a:avLst/>
            </a:prstGeom>
            <a:noFill/>
          </p:spPr>
          <p:txBody>
            <a:bodyPr wrap="square" rtlCol="0">
              <a:spAutoFit/>
            </a:bodyPr>
            <a:lstStyle/>
            <a:p>
              <a:pPr algn="ctr"/>
              <a:r>
                <a:rPr lang="fr-FR" dirty="0"/>
                <a:t>Auto-financement</a:t>
              </a:r>
            </a:p>
          </p:txBody>
        </p:sp>
        <p:sp>
          <p:nvSpPr>
            <p:cNvPr id="8" name="Rectangle : coins arrondis 7">
              <a:extLst>
                <a:ext uri="{FF2B5EF4-FFF2-40B4-BE49-F238E27FC236}">
                  <a16:creationId xmlns:a16="http://schemas.microsoft.com/office/drawing/2014/main" id="{43A93B0E-2AFD-4298-8446-FB284AD10937}"/>
                </a:ext>
              </a:extLst>
            </p:cNvPr>
            <p:cNvSpPr/>
            <p:nvPr/>
          </p:nvSpPr>
          <p:spPr>
            <a:xfrm>
              <a:off x="8901616" y="3284095"/>
              <a:ext cx="1468160" cy="787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direct (de marché) </a:t>
              </a:r>
            </a:p>
          </p:txBody>
        </p:sp>
        <p:sp>
          <p:nvSpPr>
            <p:cNvPr id="9" name="Rectangle : coins arrondis 8">
              <a:extLst>
                <a:ext uri="{FF2B5EF4-FFF2-40B4-BE49-F238E27FC236}">
                  <a16:creationId xmlns:a16="http://schemas.microsoft.com/office/drawing/2014/main" id="{94B7B024-C3FD-4ED8-8C6E-C408050F7DD1}"/>
                </a:ext>
              </a:extLst>
            </p:cNvPr>
            <p:cNvSpPr/>
            <p:nvPr/>
          </p:nvSpPr>
          <p:spPr>
            <a:xfrm>
              <a:off x="10451928" y="3280897"/>
              <a:ext cx="1468160" cy="787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indirect (intermédié) </a:t>
              </a:r>
            </a:p>
          </p:txBody>
        </p:sp>
        <p:sp>
          <p:nvSpPr>
            <p:cNvPr id="10" name="ZoneTexte 9">
              <a:extLst>
                <a:ext uri="{FF2B5EF4-FFF2-40B4-BE49-F238E27FC236}">
                  <a16:creationId xmlns:a16="http://schemas.microsoft.com/office/drawing/2014/main" id="{36CE3072-1A36-4C49-9B3F-D20781F579ED}"/>
                </a:ext>
              </a:extLst>
            </p:cNvPr>
            <p:cNvSpPr txBox="1"/>
            <p:nvPr/>
          </p:nvSpPr>
          <p:spPr>
            <a:xfrm>
              <a:off x="8192902" y="4311360"/>
              <a:ext cx="2584990" cy="646331"/>
            </a:xfrm>
            <a:prstGeom prst="rect">
              <a:avLst/>
            </a:prstGeom>
            <a:noFill/>
          </p:spPr>
          <p:txBody>
            <a:bodyPr wrap="square" rtlCol="0">
              <a:spAutoFit/>
            </a:bodyPr>
            <a:lstStyle/>
            <a:p>
              <a:pPr algn="ctr"/>
              <a:r>
                <a:rPr lang="fr-FR" dirty="0"/>
                <a:t>Titres sur le marché financier</a:t>
              </a:r>
            </a:p>
          </p:txBody>
        </p:sp>
        <p:sp>
          <p:nvSpPr>
            <p:cNvPr id="11" name="ZoneTexte 10">
              <a:extLst>
                <a:ext uri="{FF2B5EF4-FFF2-40B4-BE49-F238E27FC236}">
                  <a16:creationId xmlns:a16="http://schemas.microsoft.com/office/drawing/2014/main" id="{B79FB677-F44B-4A06-9F73-9A8E78048798}"/>
                </a:ext>
              </a:extLst>
            </p:cNvPr>
            <p:cNvSpPr txBox="1"/>
            <p:nvPr/>
          </p:nvSpPr>
          <p:spPr>
            <a:xfrm>
              <a:off x="10450566" y="4356979"/>
              <a:ext cx="1468160" cy="646331"/>
            </a:xfrm>
            <a:prstGeom prst="rect">
              <a:avLst/>
            </a:prstGeom>
            <a:noFill/>
          </p:spPr>
          <p:txBody>
            <a:bodyPr wrap="square" rtlCol="0">
              <a:spAutoFit/>
            </a:bodyPr>
            <a:lstStyle/>
            <a:p>
              <a:pPr algn="ctr"/>
              <a:r>
                <a:rPr lang="fr-FR" dirty="0"/>
                <a:t>Crédit bancaire</a:t>
              </a:r>
            </a:p>
          </p:txBody>
        </p:sp>
        <p:cxnSp>
          <p:nvCxnSpPr>
            <p:cNvPr id="15" name="Connecteur droit 14">
              <a:extLst>
                <a:ext uri="{FF2B5EF4-FFF2-40B4-BE49-F238E27FC236}">
                  <a16:creationId xmlns:a16="http://schemas.microsoft.com/office/drawing/2014/main" id="{D68A649B-1168-46AE-BF20-80B75CF5A907}"/>
                </a:ext>
              </a:extLst>
            </p:cNvPr>
            <p:cNvCxnSpPr>
              <a:cxnSpLocks/>
              <a:stCxn id="4" idx="2"/>
              <a:endCxn id="5" idx="0"/>
            </p:cNvCxnSpPr>
            <p:nvPr/>
          </p:nvCxnSpPr>
          <p:spPr>
            <a:xfrm flipH="1">
              <a:off x="7735635" y="1962685"/>
              <a:ext cx="1407103" cy="45834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716F6A1-4E5B-4D7C-A587-EEA48D6C0AE2}"/>
                </a:ext>
              </a:extLst>
            </p:cNvPr>
            <p:cNvCxnSpPr>
              <a:cxnSpLocks/>
              <a:stCxn id="4" idx="2"/>
              <a:endCxn id="6" idx="0"/>
            </p:cNvCxnSpPr>
            <p:nvPr/>
          </p:nvCxnSpPr>
          <p:spPr>
            <a:xfrm>
              <a:off x="9142738" y="1962685"/>
              <a:ext cx="1367148" cy="45313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CBFAE3C-66D2-40AD-87D3-9B1A21A8219E}"/>
                </a:ext>
              </a:extLst>
            </p:cNvPr>
            <p:cNvCxnSpPr>
              <a:cxnSpLocks/>
            </p:cNvCxnSpPr>
            <p:nvPr/>
          </p:nvCxnSpPr>
          <p:spPr>
            <a:xfrm flipH="1">
              <a:off x="7705004" y="3143306"/>
              <a:ext cx="1" cy="37122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4C14694-EC9A-41E1-B68A-A808834C03FC}"/>
                </a:ext>
              </a:extLst>
            </p:cNvPr>
            <p:cNvCxnSpPr>
              <a:cxnSpLocks/>
              <a:stCxn id="6" idx="2"/>
              <a:endCxn id="8" idx="0"/>
            </p:cNvCxnSpPr>
            <p:nvPr/>
          </p:nvCxnSpPr>
          <p:spPr>
            <a:xfrm flipH="1">
              <a:off x="9635696" y="3013268"/>
              <a:ext cx="874190" cy="27082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2E8273DD-093D-4B7F-886B-2AD65702F100}"/>
                </a:ext>
              </a:extLst>
            </p:cNvPr>
            <p:cNvCxnSpPr>
              <a:cxnSpLocks/>
              <a:stCxn id="6" idx="2"/>
            </p:cNvCxnSpPr>
            <p:nvPr/>
          </p:nvCxnSpPr>
          <p:spPr>
            <a:xfrm>
              <a:off x="10509886" y="3013268"/>
              <a:ext cx="853514" cy="26762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218B60C-EB7D-4349-B195-E4FC518FD5F3}"/>
                </a:ext>
              </a:extLst>
            </p:cNvPr>
            <p:cNvCxnSpPr>
              <a:cxnSpLocks/>
            </p:cNvCxnSpPr>
            <p:nvPr/>
          </p:nvCxnSpPr>
          <p:spPr>
            <a:xfrm>
              <a:off x="9635696" y="4008072"/>
              <a:ext cx="0" cy="29604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E48DC25-301E-4D06-A5D2-F31DF949C236}"/>
                </a:ext>
              </a:extLst>
            </p:cNvPr>
            <p:cNvCxnSpPr>
              <a:cxnSpLocks/>
            </p:cNvCxnSpPr>
            <p:nvPr/>
          </p:nvCxnSpPr>
          <p:spPr>
            <a:xfrm>
              <a:off x="11186008" y="4074170"/>
              <a:ext cx="0" cy="296045"/>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AD8B42D0-17C1-40D0-B7F6-CE8B1B619DC4}"/>
                </a:ext>
              </a:extLst>
            </p:cNvPr>
            <p:cNvSpPr/>
            <p:nvPr/>
          </p:nvSpPr>
          <p:spPr>
            <a:xfrm>
              <a:off x="7875745" y="5207295"/>
              <a:ext cx="1468160" cy="6463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Marché primaire</a:t>
              </a:r>
            </a:p>
          </p:txBody>
        </p:sp>
        <p:sp>
          <p:nvSpPr>
            <p:cNvPr id="36" name="Rectangle : coins arrondis 35">
              <a:extLst>
                <a:ext uri="{FF2B5EF4-FFF2-40B4-BE49-F238E27FC236}">
                  <a16:creationId xmlns:a16="http://schemas.microsoft.com/office/drawing/2014/main" id="{9B3E255E-1DBD-47A9-B7E0-57C06F789466}"/>
                </a:ext>
              </a:extLst>
            </p:cNvPr>
            <p:cNvSpPr/>
            <p:nvPr/>
          </p:nvSpPr>
          <p:spPr>
            <a:xfrm>
              <a:off x="9635339" y="5190072"/>
              <a:ext cx="1468160" cy="6463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Marché secondaire</a:t>
              </a:r>
            </a:p>
          </p:txBody>
        </p:sp>
        <p:cxnSp>
          <p:nvCxnSpPr>
            <p:cNvPr id="44" name="Connecteur droit 43">
              <a:extLst>
                <a:ext uri="{FF2B5EF4-FFF2-40B4-BE49-F238E27FC236}">
                  <a16:creationId xmlns:a16="http://schemas.microsoft.com/office/drawing/2014/main" id="{02EE441A-477A-4090-A25F-810F36164EA2}"/>
                </a:ext>
              </a:extLst>
            </p:cNvPr>
            <p:cNvCxnSpPr>
              <a:cxnSpLocks/>
              <a:stCxn id="10" idx="2"/>
              <a:endCxn id="35" idx="0"/>
            </p:cNvCxnSpPr>
            <p:nvPr/>
          </p:nvCxnSpPr>
          <p:spPr>
            <a:xfrm flipH="1">
              <a:off x="8609825" y="4957691"/>
              <a:ext cx="875572" cy="24960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7F26C-4BE0-47C9-8DB5-8F5E8EB51D0F}"/>
                </a:ext>
              </a:extLst>
            </p:cNvPr>
            <p:cNvCxnSpPr>
              <a:cxnSpLocks/>
              <a:stCxn id="10" idx="2"/>
              <a:endCxn id="36" idx="0"/>
            </p:cNvCxnSpPr>
            <p:nvPr/>
          </p:nvCxnSpPr>
          <p:spPr>
            <a:xfrm>
              <a:off x="9485397" y="4957691"/>
              <a:ext cx="884022" cy="232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28F1A4BE-D87B-42B0-AAD9-F9A44DD762CA}"/>
                </a:ext>
              </a:extLst>
            </p:cNvPr>
            <p:cNvSpPr txBox="1"/>
            <p:nvPr/>
          </p:nvSpPr>
          <p:spPr>
            <a:xfrm>
              <a:off x="7530122" y="5888901"/>
              <a:ext cx="1886669" cy="369332"/>
            </a:xfrm>
            <a:prstGeom prst="rect">
              <a:avLst/>
            </a:prstGeom>
            <a:noFill/>
          </p:spPr>
          <p:txBody>
            <a:bodyPr wrap="square" rtlCol="0">
              <a:spAutoFit/>
            </a:bodyPr>
            <a:lstStyle/>
            <a:p>
              <a:pPr algn="ctr"/>
              <a:r>
                <a:rPr lang="fr-FR" dirty="0"/>
                <a:t>Titres nouveaux </a:t>
              </a:r>
            </a:p>
          </p:txBody>
        </p:sp>
        <p:sp>
          <p:nvSpPr>
            <p:cNvPr id="58" name="ZoneTexte 57">
              <a:extLst>
                <a:ext uri="{FF2B5EF4-FFF2-40B4-BE49-F238E27FC236}">
                  <a16:creationId xmlns:a16="http://schemas.microsoft.com/office/drawing/2014/main" id="{5F0D8F74-CFA3-4CEF-A07C-37ACCD50D78C}"/>
                </a:ext>
              </a:extLst>
            </p:cNvPr>
            <p:cNvSpPr txBox="1"/>
            <p:nvPr/>
          </p:nvSpPr>
          <p:spPr>
            <a:xfrm>
              <a:off x="9573166" y="5868374"/>
              <a:ext cx="2108190" cy="646331"/>
            </a:xfrm>
            <a:prstGeom prst="rect">
              <a:avLst/>
            </a:prstGeom>
            <a:noFill/>
          </p:spPr>
          <p:txBody>
            <a:bodyPr wrap="square" rtlCol="0">
              <a:spAutoFit/>
            </a:bodyPr>
            <a:lstStyle/>
            <a:p>
              <a:pPr algn="ctr"/>
              <a:r>
                <a:rPr lang="fr-FR" dirty="0"/>
                <a:t>Titres déjà émis sur le marché primaire </a:t>
              </a:r>
            </a:p>
          </p:txBody>
        </p:sp>
      </p:grpSp>
      <p:sp>
        <p:nvSpPr>
          <p:cNvPr id="28" name="ZoneTexte 27">
            <a:extLst>
              <a:ext uri="{FF2B5EF4-FFF2-40B4-BE49-F238E27FC236}">
                <a16:creationId xmlns:a16="http://schemas.microsoft.com/office/drawing/2014/main" id="{AD3A08B4-3E5E-42C5-9C09-8DF5FFA972D5}"/>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411342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5ED9694B-D78C-4613-AF6A-BCF8AEFEC14A}"/>
              </a:ext>
            </a:extLst>
          </p:cNvPr>
          <p:cNvSpPr>
            <a:spLocks noGrp="1"/>
          </p:cNvSpPr>
          <p:nvPr>
            <p:ph type="title"/>
          </p:nvPr>
        </p:nvSpPr>
        <p:spPr>
          <a:xfrm>
            <a:off x="828599" y="62602"/>
            <a:ext cx="10515600" cy="1325563"/>
          </a:xfrm>
        </p:spPr>
        <p:txBody>
          <a:bodyPr/>
          <a:lstStyle/>
          <a:p>
            <a:r>
              <a:rPr lang="fr-FR" dirty="0">
                <a:solidFill>
                  <a:schemeClr val="accent1"/>
                </a:solidFill>
              </a:rPr>
              <a:t>Les externalités pour l’entreprise </a:t>
            </a:r>
            <a:endParaRPr lang="fr-FR" dirty="0"/>
          </a:p>
        </p:txBody>
      </p:sp>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2" name="ZoneTexte 1">
            <a:extLst>
              <a:ext uri="{FF2B5EF4-FFF2-40B4-BE49-F238E27FC236}">
                <a16:creationId xmlns:a16="http://schemas.microsoft.com/office/drawing/2014/main" id="{6DA0611E-6695-4DBD-9123-8F8F9CDB488E}"/>
              </a:ext>
            </a:extLst>
          </p:cNvPr>
          <p:cNvSpPr txBox="1"/>
          <p:nvPr/>
        </p:nvSpPr>
        <p:spPr>
          <a:xfrm>
            <a:off x="838200" y="1863915"/>
            <a:ext cx="10778382" cy="1538883"/>
          </a:xfrm>
          <a:prstGeom prst="rect">
            <a:avLst/>
          </a:prstGeom>
          <a:noFill/>
          <a:ln w="15875">
            <a:solidFill>
              <a:schemeClr val="tx2"/>
            </a:solidFill>
          </a:ln>
        </p:spPr>
        <p:txBody>
          <a:bodyPr wrap="square" rtlCol="0">
            <a:spAutoFit/>
          </a:bodyPr>
          <a:lstStyle/>
          <a:p>
            <a:r>
              <a:rPr lang="fr-FR" sz="2000" i="1" dirty="0"/>
              <a:t>Un agent économique crée un </a:t>
            </a:r>
            <a:r>
              <a:rPr lang="fr-FR" sz="2000" i="1" dirty="0">
                <a:solidFill>
                  <a:schemeClr val="accent1"/>
                </a:solidFill>
              </a:rPr>
              <a:t>effet externe </a:t>
            </a:r>
            <a:r>
              <a:rPr lang="fr-FR" sz="2000" i="1" dirty="0"/>
              <a:t>– une externalité – lorsqu’il procure à autrui par son activité, </a:t>
            </a:r>
            <a:r>
              <a:rPr lang="fr-FR" sz="2000" i="1" dirty="0">
                <a:solidFill>
                  <a:schemeClr val="accent1"/>
                </a:solidFill>
              </a:rPr>
              <a:t>sans compensation financière </a:t>
            </a:r>
          </a:p>
          <a:p>
            <a:pPr marL="285750" indent="-285750">
              <a:buFontTx/>
              <a:buChar char="-"/>
            </a:pPr>
            <a:r>
              <a:rPr lang="fr-FR" sz="2000" i="1" dirty="0"/>
              <a:t>Une utilité, un avantage gratuit : </a:t>
            </a:r>
            <a:r>
              <a:rPr lang="fr-FR" sz="2000" i="1" dirty="0">
                <a:solidFill>
                  <a:schemeClr val="accent1"/>
                </a:solidFill>
              </a:rPr>
              <a:t>externalité positive</a:t>
            </a:r>
          </a:p>
          <a:p>
            <a:pPr marL="285750" indent="-285750">
              <a:buFontTx/>
              <a:buChar char="-"/>
            </a:pPr>
            <a:r>
              <a:rPr lang="fr-FR" sz="2000" i="1" dirty="0"/>
              <a:t>Une désutilité, un dommage : </a:t>
            </a:r>
            <a:r>
              <a:rPr lang="fr-FR" sz="2000" i="1" dirty="0">
                <a:solidFill>
                  <a:schemeClr val="accent1"/>
                </a:solidFill>
              </a:rPr>
              <a:t>externalité négative.</a:t>
            </a:r>
          </a:p>
          <a:p>
            <a:pPr algn="r"/>
            <a:r>
              <a:rPr lang="fr-FR" sz="1400" dirty="0"/>
              <a:t>Dictionnaire d’économie et de sciences sociales </a:t>
            </a:r>
            <a:endParaRPr lang="fr-FR" dirty="0"/>
          </a:p>
        </p:txBody>
      </p:sp>
      <p:sp>
        <p:nvSpPr>
          <p:cNvPr id="6" name="ZoneTexte 5">
            <a:extLst>
              <a:ext uri="{FF2B5EF4-FFF2-40B4-BE49-F238E27FC236}">
                <a16:creationId xmlns:a16="http://schemas.microsoft.com/office/drawing/2014/main" id="{BF0C7A88-3748-49C6-A587-28CF687E970F}"/>
              </a:ext>
            </a:extLst>
          </p:cNvPr>
          <p:cNvSpPr txBox="1"/>
          <p:nvPr/>
        </p:nvSpPr>
        <p:spPr>
          <a:xfrm>
            <a:off x="2014832" y="4979180"/>
            <a:ext cx="4212558" cy="707886"/>
          </a:xfrm>
          <a:prstGeom prst="rect">
            <a:avLst/>
          </a:prstGeom>
          <a:noFill/>
        </p:spPr>
        <p:txBody>
          <a:bodyPr wrap="square" rtlCol="0">
            <a:spAutoFit/>
          </a:bodyPr>
          <a:lstStyle/>
          <a:p>
            <a:r>
              <a:rPr lang="fr-FR" sz="2000" dirty="0"/>
              <a:t>(*) L’effet est externe par rapport au marché et à son système de prix </a:t>
            </a:r>
          </a:p>
        </p:txBody>
      </p:sp>
      <p:sp>
        <p:nvSpPr>
          <p:cNvPr id="8" name="ZoneTexte 7">
            <a:extLst>
              <a:ext uri="{FF2B5EF4-FFF2-40B4-BE49-F238E27FC236}">
                <a16:creationId xmlns:a16="http://schemas.microsoft.com/office/drawing/2014/main" id="{7F79FB27-5EAD-4222-85C1-571735C651C3}"/>
              </a:ext>
            </a:extLst>
          </p:cNvPr>
          <p:cNvSpPr txBox="1"/>
          <p:nvPr/>
        </p:nvSpPr>
        <p:spPr>
          <a:xfrm>
            <a:off x="7043252" y="4816836"/>
            <a:ext cx="4212558" cy="1015663"/>
          </a:xfrm>
          <a:prstGeom prst="rect">
            <a:avLst/>
          </a:prstGeom>
          <a:noFill/>
        </p:spPr>
        <p:txBody>
          <a:bodyPr wrap="square" rtlCol="0">
            <a:spAutoFit/>
          </a:bodyPr>
          <a:lstStyle/>
          <a:p>
            <a:r>
              <a:rPr lang="fr-FR" sz="2000" dirty="0"/>
              <a:t>Ce qui peut conduire à un dysfonctionnement du marché (pas d’allocation optimale des ressources) </a:t>
            </a:r>
          </a:p>
        </p:txBody>
      </p:sp>
      <p:pic>
        <p:nvPicPr>
          <p:cNvPr id="24" name="Picture 4" descr="Flèche noire Dessin vers la droite PNG transparents - StickPNG">
            <a:extLst>
              <a:ext uri="{FF2B5EF4-FFF2-40B4-BE49-F238E27FC236}">
                <a16:creationId xmlns:a16="http://schemas.microsoft.com/office/drawing/2014/main" id="{30061C5E-5918-4F0D-91FB-0CA6BFEB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2396">
            <a:off x="1022512" y="4983446"/>
            <a:ext cx="896944" cy="6896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Flèche noire Dessin vers la droite PNG transparents - StickPNG">
            <a:extLst>
              <a:ext uri="{FF2B5EF4-FFF2-40B4-BE49-F238E27FC236}">
                <a16:creationId xmlns:a16="http://schemas.microsoft.com/office/drawing/2014/main" id="{1FACA4C4-A2C9-4535-A16E-CB4556E22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2396">
            <a:off x="6001839" y="4983445"/>
            <a:ext cx="896944" cy="689686"/>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16E70A7D-E7CD-411C-A376-DDD08B4748A6}"/>
              </a:ext>
            </a:extLst>
          </p:cNvPr>
          <p:cNvPicPr>
            <a:picLocks noChangeAspect="1"/>
          </p:cNvPicPr>
          <p:nvPr/>
        </p:nvPicPr>
        <p:blipFill rotWithShape="1">
          <a:blip r:embed="rId4"/>
          <a:srcRect t="17147" b="11485"/>
          <a:stretch/>
        </p:blipFill>
        <p:spPr>
          <a:xfrm>
            <a:off x="9149531" y="149023"/>
            <a:ext cx="2457450" cy="1325564"/>
          </a:xfrm>
          <a:prstGeom prst="rect">
            <a:avLst/>
          </a:prstGeom>
        </p:spPr>
      </p:pic>
      <p:sp>
        <p:nvSpPr>
          <p:cNvPr id="10" name="Flèche : virage 9">
            <a:extLst>
              <a:ext uri="{FF2B5EF4-FFF2-40B4-BE49-F238E27FC236}">
                <a16:creationId xmlns:a16="http://schemas.microsoft.com/office/drawing/2014/main" id="{C615CEC7-AFE1-4E13-8C60-2BA35B4403BF}"/>
              </a:ext>
            </a:extLst>
          </p:cNvPr>
          <p:cNvSpPr/>
          <p:nvPr/>
        </p:nvSpPr>
        <p:spPr>
          <a:xfrm flipV="1">
            <a:off x="1159778" y="3428802"/>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ZoneTexte 4">
            <a:extLst>
              <a:ext uri="{FF2B5EF4-FFF2-40B4-BE49-F238E27FC236}">
                <a16:creationId xmlns:a16="http://schemas.microsoft.com/office/drawing/2014/main" id="{7951E4AF-4B41-4714-9FAD-878231938D8A}"/>
              </a:ext>
            </a:extLst>
          </p:cNvPr>
          <p:cNvSpPr txBox="1"/>
          <p:nvPr/>
        </p:nvSpPr>
        <p:spPr>
          <a:xfrm>
            <a:off x="2158666" y="3653926"/>
            <a:ext cx="9204734"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t>Externalités  = effets indirects, non pris en compte par le marché (*)</a:t>
            </a:r>
          </a:p>
          <a:p>
            <a:pPr marL="285750" indent="-285750">
              <a:buFont typeface="Wingdings" panose="05000000000000000000" pitchFamily="2" charset="2"/>
              <a:buChar char="§"/>
            </a:pPr>
            <a:r>
              <a:rPr lang="fr-FR" dirty="0"/>
              <a:t>Approche plus complète que celle des seuls coûts directs pour évaluer une activité  </a:t>
            </a:r>
          </a:p>
        </p:txBody>
      </p:sp>
    </p:spTree>
    <p:extLst>
      <p:ext uri="{BB962C8B-B14F-4D97-AF65-F5344CB8AC3E}">
        <p14:creationId xmlns:p14="http://schemas.microsoft.com/office/powerpoint/2010/main" val="26328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6A0F1-52A8-45C5-8ABE-9BDFEE67366A}"/>
              </a:ext>
            </a:extLst>
          </p:cNvPr>
          <p:cNvSpPr>
            <a:spLocks noGrp="1"/>
          </p:cNvSpPr>
          <p:nvPr>
            <p:ph type="title"/>
          </p:nvPr>
        </p:nvSpPr>
        <p:spPr>
          <a:xfrm>
            <a:off x="828599" y="-31483"/>
            <a:ext cx="10515600" cy="1325563"/>
          </a:xfrm>
        </p:spPr>
        <p:txBody>
          <a:bodyPr/>
          <a:lstStyle/>
          <a:p>
            <a:r>
              <a:rPr lang="fr-FR" dirty="0">
                <a:solidFill>
                  <a:schemeClr val="accent1"/>
                </a:solidFill>
              </a:rPr>
              <a:t>Les principaux agents économiques. Leur rôle</a:t>
            </a:r>
          </a:p>
        </p:txBody>
      </p:sp>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3" name="ZoneTexte 2">
            <a:extLst>
              <a:ext uri="{FF2B5EF4-FFF2-40B4-BE49-F238E27FC236}">
                <a16:creationId xmlns:a16="http://schemas.microsoft.com/office/drawing/2014/main" id="{D2CBB62A-8ABE-410B-B209-718691DFC904}"/>
              </a:ext>
            </a:extLst>
          </p:cNvPr>
          <p:cNvSpPr txBox="1"/>
          <p:nvPr/>
        </p:nvSpPr>
        <p:spPr>
          <a:xfrm>
            <a:off x="6248528" y="1438014"/>
            <a:ext cx="4847101" cy="923330"/>
          </a:xfrm>
          <a:prstGeom prst="rect">
            <a:avLst/>
          </a:prstGeom>
          <a:noFill/>
        </p:spPr>
        <p:txBody>
          <a:bodyPr wrap="square" rtlCol="0">
            <a:spAutoFit/>
          </a:bodyPr>
          <a:lstStyle/>
          <a:p>
            <a:r>
              <a:rPr lang="fr-FR" dirty="0"/>
              <a:t>Agent = celui qui agit </a:t>
            </a:r>
            <a:r>
              <a:rPr lang="fr-FR" dirty="0">
                <a:sym typeface="Wingdings" panose="05000000000000000000" pitchFamily="2" charset="2"/>
              </a:rPr>
              <a:t> acteur</a:t>
            </a:r>
          </a:p>
          <a:p>
            <a:r>
              <a:rPr lang="fr-FR" dirty="0">
                <a:sym typeface="Wingdings" panose="05000000000000000000" pitchFamily="2" charset="2"/>
              </a:rPr>
              <a:t>Agent économique 	 acteur de l’économie : prend des décisions qui influencent l’économie </a:t>
            </a:r>
            <a:endParaRPr lang="fr-FR" dirty="0"/>
          </a:p>
        </p:txBody>
      </p:sp>
      <p:sp>
        <p:nvSpPr>
          <p:cNvPr id="5" name="ZoneTexte 4">
            <a:extLst>
              <a:ext uri="{FF2B5EF4-FFF2-40B4-BE49-F238E27FC236}">
                <a16:creationId xmlns:a16="http://schemas.microsoft.com/office/drawing/2014/main" id="{EF2BCD3A-CA09-418B-967E-0A24918EAA7B}"/>
              </a:ext>
            </a:extLst>
          </p:cNvPr>
          <p:cNvSpPr txBox="1"/>
          <p:nvPr/>
        </p:nvSpPr>
        <p:spPr>
          <a:xfrm>
            <a:off x="5776364" y="2833149"/>
            <a:ext cx="5567835" cy="2585323"/>
          </a:xfrm>
          <a:prstGeom prst="rect">
            <a:avLst/>
          </a:prstGeom>
          <a:solidFill>
            <a:schemeClr val="accent4">
              <a:lumMod val="60000"/>
              <a:lumOff val="40000"/>
            </a:schemeClr>
          </a:solidFill>
        </p:spPr>
        <p:txBody>
          <a:bodyPr wrap="square" rtlCol="0">
            <a:spAutoFit/>
          </a:bodyPr>
          <a:lstStyle/>
          <a:p>
            <a:r>
              <a:rPr lang="fr-FR" i="1" dirty="0"/>
              <a:t>Un agent économique est une « unité institutionnelle » (INSEE) : un centre de décision élémentaire, qui se caractérise par la même </a:t>
            </a:r>
            <a:r>
              <a:rPr lang="fr-FR" b="1" i="1" dirty="0"/>
              <a:t>fonction</a:t>
            </a:r>
            <a:r>
              <a:rPr lang="fr-FR" i="1" dirty="0"/>
              <a:t> et les mêmes </a:t>
            </a:r>
            <a:r>
              <a:rPr lang="fr-FR" b="1" i="1" dirty="0"/>
              <a:t>ressources</a:t>
            </a:r>
            <a:r>
              <a:rPr lang="fr-FR" i="1" dirty="0"/>
              <a:t> principales </a:t>
            </a:r>
          </a:p>
          <a:p>
            <a:pPr marL="285750" indent="-285750">
              <a:buFont typeface="Wingdings" panose="05000000000000000000" pitchFamily="2" charset="2"/>
              <a:buChar char="à"/>
            </a:pPr>
            <a:r>
              <a:rPr lang="fr-FR" dirty="0">
                <a:sym typeface="Wingdings" panose="05000000000000000000" pitchFamily="2" charset="2"/>
              </a:rPr>
              <a:t>Contribution à l’activité économique : rôle économique (fonction)</a:t>
            </a:r>
          </a:p>
          <a:p>
            <a:pPr marL="285750" indent="-285750">
              <a:buFont typeface="Wingdings" panose="05000000000000000000" pitchFamily="2" charset="2"/>
              <a:buChar char="à"/>
            </a:pPr>
            <a:r>
              <a:rPr lang="fr-FR" dirty="0">
                <a:sym typeface="Wingdings" panose="05000000000000000000" pitchFamily="2" charset="2"/>
              </a:rPr>
              <a:t>Mobilisation de ressources</a:t>
            </a:r>
          </a:p>
          <a:p>
            <a:pPr marL="285750" indent="-285750">
              <a:buFont typeface="Wingdings" panose="05000000000000000000" pitchFamily="2" charset="2"/>
              <a:buChar char="à"/>
            </a:pPr>
            <a:r>
              <a:rPr lang="fr-FR" dirty="0">
                <a:sym typeface="Wingdings" panose="05000000000000000000" pitchFamily="2" charset="2"/>
              </a:rPr>
              <a:t>Dépenses spécifiques </a:t>
            </a:r>
            <a:endParaRPr lang="fr-FR" dirty="0"/>
          </a:p>
          <a:p>
            <a:endParaRPr lang="fr-FR" dirty="0"/>
          </a:p>
        </p:txBody>
      </p:sp>
      <p:grpSp>
        <p:nvGrpSpPr>
          <p:cNvPr id="7" name="Groupe 6">
            <a:extLst>
              <a:ext uri="{FF2B5EF4-FFF2-40B4-BE49-F238E27FC236}">
                <a16:creationId xmlns:a16="http://schemas.microsoft.com/office/drawing/2014/main" id="{4AEC362B-D16F-4CC3-8673-6922BB1C3D14}"/>
              </a:ext>
            </a:extLst>
          </p:cNvPr>
          <p:cNvGrpSpPr/>
          <p:nvPr/>
        </p:nvGrpSpPr>
        <p:grpSpPr>
          <a:xfrm>
            <a:off x="518463" y="1294081"/>
            <a:ext cx="4558504" cy="5169583"/>
            <a:chOff x="518463" y="1294081"/>
            <a:chExt cx="4558504" cy="5169583"/>
          </a:xfrm>
        </p:grpSpPr>
        <p:pic>
          <p:nvPicPr>
            <p:cNvPr id="4" name="Image 3">
              <a:extLst>
                <a:ext uri="{FF2B5EF4-FFF2-40B4-BE49-F238E27FC236}">
                  <a16:creationId xmlns:a16="http://schemas.microsoft.com/office/drawing/2014/main" id="{31D83D1D-B670-445C-AAB9-FC4DB663AC74}"/>
                </a:ext>
              </a:extLst>
            </p:cNvPr>
            <p:cNvPicPr>
              <a:picLocks noChangeAspect="1"/>
            </p:cNvPicPr>
            <p:nvPr/>
          </p:nvPicPr>
          <p:blipFill>
            <a:blip r:embed="rId4"/>
            <a:stretch>
              <a:fillRect/>
            </a:stretch>
          </p:blipFill>
          <p:spPr>
            <a:xfrm>
              <a:off x="518463" y="1294081"/>
              <a:ext cx="4346156" cy="4346156"/>
            </a:xfrm>
            <a:prstGeom prst="rect">
              <a:avLst/>
            </a:prstGeom>
          </p:spPr>
        </p:pic>
        <p:sp>
          <p:nvSpPr>
            <p:cNvPr id="6" name="ZoneTexte 5">
              <a:extLst>
                <a:ext uri="{FF2B5EF4-FFF2-40B4-BE49-F238E27FC236}">
                  <a16:creationId xmlns:a16="http://schemas.microsoft.com/office/drawing/2014/main" id="{555CB3B3-9B94-4C47-9C11-193CBADB1438}"/>
                </a:ext>
              </a:extLst>
            </p:cNvPr>
            <p:cNvSpPr txBox="1"/>
            <p:nvPr/>
          </p:nvSpPr>
          <p:spPr>
            <a:xfrm>
              <a:off x="518463" y="5540334"/>
              <a:ext cx="4558504" cy="923330"/>
            </a:xfrm>
            <a:prstGeom prst="rect">
              <a:avLst/>
            </a:prstGeom>
            <a:noFill/>
          </p:spPr>
          <p:txBody>
            <a:bodyPr wrap="square" rtlCol="0">
              <a:spAutoFit/>
            </a:bodyPr>
            <a:lstStyle/>
            <a:p>
              <a:r>
                <a:rPr lang="fr-FR" dirty="0"/>
                <a:t>Rappel : une entreprise a des relations avec de nombreuses parties prenantes, qui agissent / interagissent plus ou moins avec l’entreprise</a:t>
              </a:r>
            </a:p>
          </p:txBody>
        </p:sp>
      </p:grpSp>
      <p:sp>
        <p:nvSpPr>
          <p:cNvPr id="10" name="ZoneTexte 9">
            <a:extLst>
              <a:ext uri="{FF2B5EF4-FFF2-40B4-BE49-F238E27FC236}">
                <a16:creationId xmlns:a16="http://schemas.microsoft.com/office/drawing/2014/main" id="{39E1C722-8C53-45F0-946B-66114AD947CF}"/>
              </a:ext>
            </a:extLst>
          </p:cNvPr>
          <p:cNvSpPr txBox="1"/>
          <p:nvPr/>
        </p:nvSpPr>
        <p:spPr>
          <a:xfrm flipH="1">
            <a:off x="11537761"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3139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5ED9694B-D78C-4613-AF6A-BCF8AEFEC14A}"/>
              </a:ext>
            </a:extLst>
          </p:cNvPr>
          <p:cNvSpPr>
            <a:spLocks noGrp="1"/>
          </p:cNvSpPr>
          <p:nvPr>
            <p:ph type="title"/>
          </p:nvPr>
        </p:nvSpPr>
        <p:spPr>
          <a:xfrm>
            <a:off x="838200" y="284456"/>
            <a:ext cx="10680510" cy="811004"/>
          </a:xfrm>
        </p:spPr>
        <p:txBody>
          <a:bodyPr>
            <a:normAutofit/>
          </a:bodyPr>
          <a:lstStyle/>
          <a:p>
            <a:r>
              <a:rPr lang="fr-FR" dirty="0">
                <a:solidFill>
                  <a:schemeClr val="accent1"/>
                </a:solidFill>
              </a:rPr>
              <a:t>Exemple : externalités négatives</a:t>
            </a:r>
            <a:endParaRPr lang="fr-FR" dirty="0"/>
          </a:p>
        </p:txBody>
      </p:sp>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13" name="Triangle isocèle 12">
            <a:extLst>
              <a:ext uri="{FF2B5EF4-FFF2-40B4-BE49-F238E27FC236}">
                <a16:creationId xmlns:a16="http://schemas.microsoft.com/office/drawing/2014/main" id="{9A44CC00-BD5E-4BDB-A20C-BB85A59C58D3}"/>
              </a:ext>
            </a:extLst>
          </p:cNvPr>
          <p:cNvSpPr/>
          <p:nvPr/>
        </p:nvSpPr>
        <p:spPr>
          <a:xfrm rot="5400000">
            <a:off x="3530597" y="1960807"/>
            <a:ext cx="1610118" cy="20171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18803A87-ADD5-47C0-81BF-A902D04A26C3}"/>
              </a:ext>
            </a:extLst>
          </p:cNvPr>
          <p:cNvSpPr txBox="1"/>
          <p:nvPr/>
        </p:nvSpPr>
        <p:spPr>
          <a:xfrm>
            <a:off x="4715995" y="1355438"/>
            <a:ext cx="2165851" cy="1631216"/>
          </a:xfrm>
          <a:prstGeom prst="rect">
            <a:avLst/>
          </a:prstGeom>
          <a:noFill/>
        </p:spPr>
        <p:txBody>
          <a:bodyPr wrap="square" rtlCol="0">
            <a:spAutoFit/>
          </a:bodyPr>
          <a:lstStyle/>
          <a:p>
            <a:r>
              <a:rPr lang="fr-FR" sz="2000" dirty="0"/>
              <a:t>Pollution</a:t>
            </a:r>
          </a:p>
          <a:p>
            <a:r>
              <a:rPr lang="fr-FR" sz="2000" dirty="0"/>
              <a:t>Congestion </a:t>
            </a:r>
          </a:p>
          <a:p>
            <a:r>
              <a:rPr lang="fr-FR" sz="2000" dirty="0"/>
              <a:t>Usure accélérée  de la voirie</a:t>
            </a:r>
          </a:p>
          <a:p>
            <a:r>
              <a:rPr lang="fr-FR" sz="2000" dirty="0"/>
              <a:t>…</a:t>
            </a:r>
          </a:p>
        </p:txBody>
      </p:sp>
      <p:sp>
        <p:nvSpPr>
          <p:cNvPr id="15" name="Triangle isocèle 14">
            <a:extLst>
              <a:ext uri="{FF2B5EF4-FFF2-40B4-BE49-F238E27FC236}">
                <a16:creationId xmlns:a16="http://schemas.microsoft.com/office/drawing/2014/main" id="{B5AC2C01-D418-4835-9B58-7A032327ABEC}"/>
              </a:ext>
            </a:extLst>
          </p:cNvPr>
          <p:cNvSpPr/>
          <p:nvPr/>
        </p:nvSpPr>
        <p:spPr>
          <a:xfrm rot="5400000">
            <a:off x="6252192" y="1911919"/>
            <a:ext cx="1557396" cy="24291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6E2B4D76-6B6C-4825-9D56-19B73AE324D8}"/>
              </a:ext>
            </a:extLst>
          </p:cNvPr>
          <p:cNvSpPr txBox="1"/>
          <p:nvPr/>
        </p:nvSpPr>
        <p:spPr>
          <a:xfrm>
            <a:off x="7404985" y="1453556"/>
            <a:ext cx="3948815" cy="1015663"/>
          </a:xfrm>
          <a:prstGeom prst="rect">
            <a:avLst/>
          </a:prstGeom>
          <a:noFill/>
        </p:spPr>
        <p:txBody>
          <a:bodyPr wrap="square" rtlCol="0">
            <a:spAutoFit/>
          </a:bodyPr>
          <a:lstStyle/>
          <a:p>
            <a:r>
              <a:rPr lang="fr-FR" sz="2000" dirty="0"/>
              <a:t>Effets négatifs dont les coûts ne sont pas pris en compte dans le prix du transport</a:t>
            </a:r>
          </a:p>
        </p:txBody>
      </p:sp>
      <p:sp>
        <p:nvSpPr>
          <p:cNvPr id="18" name="Triangle isocèle 17">
            <a:extLst>
              <a:ext uri="{FF2B5EF4-FFF2-40B4-BE49-F238E27FC236}">
                <a16:creationId xmlns:a16="http://schemas.microsoft.com/office/drawing/2014/main" id="{0CDAFE20-057B-4BCB-98A3-DEA520119257}"/>
              </a:ext>
            </a:extLst>
          </p:cNvPr>
          <p:cNvSpPr/>
          <p:nvPr/>
        </p:nvSpPr>
        <p:spPr>
          <a:xfrm rot="10800000">
            <a:off x="1495481" y="3499059"/>
            <a:ext cx="962649" cy="1892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B18CAD3C-CA2E-43D5-B739-D9DA01AD7F9D}"/>
              </a:ext>
            </a:extLst>
          </p:cNvPr>
          <p:cNvSpPr txBox="1"/>
          <p:nvPr/>
        </p:nvSpPr>
        <p:spPr>
          <a:xfrm>
            <a:off x="838200" y="3756365"/>
            <a:ext cx="2195703" cy="707886"/>
          </a:xfrm>
          <a:prstGeom prst="rect">
            <a:avLst/>
          </a:prstGeom>
          <a:noFill/>
        </p:spPr>
        <p:txBody>
          <a:bodyPr wrap="square" rtlCol="0">
            <a:spAutoFit/>
          </a:bodyPr>
          <a:lstStyle/>
          <a:p>
            <a:pPr algn="ctr"/>
            <a:r>
              <a:rPr lang="fr-FR" sz="2000" dirty="0"/>
              <a:t>Prix du transport   &lt; réalité des coûts </a:t>
            </a:r>
          </a:p>
        </p:txBody>
      </p:sp>
      <p:sp>
        <p:nvSpPr>
          <p:cNvPr id="21" name="ZoneTexte 20">
            <a:extLst>
              <a:ext uri="{FF2B5EF4-FFF2-40B4-BE49-F238E27FC236}">
                <a16:creationId xmlns:a16="http://schemas.microsoft.com/office/drawing/2014/main" id="{16F9E475-A531-4FC5-A545-5D6EC51D69B4}"/>
              </a:ext>
            </a:extLst>
          </p:cNvPr>
          <p:cNvSpPr txBox="1"/>
          <p:nvPr/>
        </p:nvSpPr>
        <p:spPr>
          <a:xfrm>
            <a:off x="838200" y="4828265"/>
            <a:ext cx="2165851" cy="707886"/>
          </a:xfrm>
          <a:prstGeom prst="rect">
            <a:avLst/>
          </a:prstGeom>
          <a:noFill/>
        </p:spPr>
        <p:txBody>
          <a:bodyPr wrap="square" rtlCol="0">
            <a:spAutoFit/>
          </a:bodyPr>
          <a:lstStyle/>
          <a:p>
            <a:pPr algn="ctr"/>
            <a:r>
              <a:rPr lang="fr-FR" sz="2000" dirty="0"/>
              <a:t>Pas d’ajustement de la demande</a:t>
            </a:r>
          </a:p>
        </p:txBody>
      </p:sp>
      <p:sp>
        <p:nvSpPr>
          <p:cNvPr id="23" name="ZoneTexte 22">
            <a:extLst>
              <a:ext uri="{FF2B5EF4-FFF2-40B4-BE49-F238E27FC236}">
                <a16:creationId xmlns:a16="http://schemas.microsoft.com/office/drawing/2014/main" id="{DDB84A7F-6165-4382-B703-BD3544D5F986}"/>
              </a:ext>
            </a:extLst>
          </p:cNvPr>
          <p:cNvSpPr txBox="1"/>
          <p:nvPr/>
        </p:nvSpPr>
        <p:spPr>
          <a:xfrm>
            <a:off x="3653873" y="3751980"/>
            <a:ext cx="2656552" cy="707886"/>
          </a:xfrm>
          <a:prstGeom prst="rect">
            <a:avLst/>
          </a:prstGeom>
          <a:noFill/>
        </p:spPr>
        <p:txBody>
          <a:bodyPr wrap="square" rtlCol="0">
            <a:spAutoFit/>
          </a:bodyPr>
          <a:lstStyle/>
          <a:p>
            <a:pPr algn="ctr"/>
            <a:r>
              <a:rPr lang="fr-FR" sz="2000" dirty="0"/>
              <a:t>Coûts externes supportés par les tiers </a:t>
            </a:r>
          </a:p>
        </p:txBody>
      </p:sp>
      <p:sp>
        <p:nvSpPr>
          <p:cNvPr id="24" name="Triangle isocèle 23">
            <a:extLst>
              <a:ext uri="{FF2B5EF4-FFF2-40B4-BE49-F238E27FC236}">
                <a16:creationId xmlns:a16="http://schemas.microsoft.com/office/drawing/2014/main" id="{CBD2DC0B-C7AF-4FEA-A8FF-A6802EB4742D}"/>
              </a:ext>
            </a:extLst>
          </p:cNvPr>
          <p:cNvSpPr/>
          <p:nvPr/>
        </p:nvSpPr>
        <p:spPr>
          <a:xfrm rot="10800000">
            <a:off x="1495480" y="4595443"/>
            <a:ext cx="962649" cy="1892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riangle isocèle 24">
            <a:extLst>
              <a:ext uri="{FF2B5EF4-FFF2-40B4-BE49-F238E27FC236}">
                <a16:creationId xmlns:a16="http://schemas.microsoft.com/office/drawing/2014/main" id="{766B407F-AC87-4D57-BE3B-9B1FD146C3BD}"/>
              </a:ext>
            </a:extLst>
          </p:cNvPr>
          <p:cNvSpPr/>
          <p:nvPr/>
        </p:nvSpPr>
        <p:spPr>
          <a:xfrm rot="10800000">
            <a:off x="4441030" y="3507632"/>
            <a:ext cx="962649" cy="1892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isocèle 25">
            <a:extLst>
              <a:ext uri="{FF2B5EF4-FFF2-40B4-BE49-F238E27FC236}">
                <a16:creationId xmlns:a16="http://schemas.microsoft.com/office/drawing/2014/main" id="{8003C74F-9317-4E30-80C5-5F738893878A}"/>
              </a:ext>
            </a:extLst>
          </p:cNvPr>
          <p:cNvSpPr/>
          <p:nvPr/>
        </p:nvSpPr>
        <p:spPr>
          <a:xfrm rot="10800000">
            <a:off x="4441030" y="4622020"/>
            <a:ext cx="962649" cy="1892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E29087F5-6870-49A7-ABEC-073BCB1AF683}"/>
              </a:ext>
            </a:extLst>
          </p:cNvPr>
          <p:cNvSpPr txBox="1"/>
          <p:nvPr/>
        </p:nvSpPr>
        <p:spPr>
          <a:xfrm>
            <a:off x="3637654" y="4867370"/>
            <a:ext cx="2656552" cy="707886"/>
          </a:xfrm>
          <a:prstGeom prst="rect">
            <a:avLst/>
          </a:prstGeom>
          <a:noFill/>
        </p:spPr>
        <p:txBody>
          <a:bodyPr wrap="square" rtlCol="0">
            <a:spAutoFit/>
          </a:bodyPr>
          <a:lstStyle/>
          <a:p>
            <a:pPr algn="ctr"/>
            <a:r>
              <a:rPr lang="fr-FR" sz="2000" dirty="0"/>
              <a:t>Pas de compensation financière </a:t>
            </a:r>
          </a:p>
        </p:txBody>
      </p:sp>
      <p:sp>
        <p:nvSpPr>
          <p:cNvPr id="5" name="Rectangle : coins arrondis 4">
            <a:extLst>
              <a:ext uri="{FF2B5EF4-FFF2-40B4-BE49-F238E27FC236}">
                <a16:creationId xmlns:a16="http://schemas.microsoft.com/office/drawing/2014/main" id="{2F03317F-8912-47A0-8030-933D84BEA29B}"/>
              </a:ext>
            </a:extLst>
          </p:cNvPr>
          <p:cNvSpPr/>
          <p:nvPr/>
        </p:nvSpPr>
        <p:spPr>
          <a:xfrm>
            <a:off x="6807350" y="4573225"/>
            <a:ext cx="5144084" cy="1665796"/>
          </a:xfrm>
          <a:prstGeom prst="roundRect">
            <a:avLst/>
          </a:prstGeom>
          <a:solidFill>
            <a:srgbClr val="98F3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Internalisation des coûts externes : par exemple par la taxation (taxe </a:t>
            </a:r>
            <a:r>
              <a:rPr lang="fr-FR" dirty="0">
                <a:solidFill>
                  <a:schemeClr val="tx1"/>
                </a:solidFill>
                <a:sym typeface="Wingdings" panose="05000000000000000000" pitchFamily="2" charset="2"/>
              </a:rPr>
              <a:t>= coût : effet  prix)</a:t>
            </a:r>
          </a:p>
          <a:p>
            <a:pPr algn="ctr"/>
            <a:endParaRPr lang="fr-FR" dirty="0">
              <a:solidFill>
                <a:schemeClr val="tx1"/>
              </a:solidFill>
              <a:sym typeface="Wingdings" panose="05000000000000000000" pitchFamily="2" charset="2"/>
            </a:endParaRPr>
          </a:p>
          <a:p>
            <a:pPr algn="ctr"/>
            <a:r>
              <a:rPr lang="fr-FR" i="1" dirty="0">
                <a:solidFill>
                  <a:schemeClr val="tx1"/>
                </a:solidFill>
                <a:sym typeface="Wingdings" panose="05000000000000000000" pitchFamily="2" charset="2"/>
              </a:rPr>
              <a:t>Intervention de l’Etat </a:t>
            </a:r>
          </a:p>
          <a:p>
            <a:pPr algn="ctr"/>
            <a:r>
              <a:rPr lang="fr-FR" i="1" dirty="0">
                <a:solidFill>
                  <a:schemeClr val="tx1"/>
                </a:solidFill>
                <a:sym typeface="Wingdings" panose="05000000000000000000" pitchFamily="2" charset="2"/>
              </a:rPr>
              <a:t>Principe du pollueur – payeur </a:t>
            </a:r>
            <a:r>
              <a:rPr lang="fr-FR" dirty="0">
                <a:solidFill>
                  <a:schemeClr val="tx1"/>
                </a:solidFill>
                <a:sym typeface="Wingdings" panose="05000000000000000000" pitchFamily="2" charset="2"/>
              </a:rPr>
              <a:t> </a:t>
            </a:r>
            <a:endParaRPr lang="fr-FR" dirty="0">
              <a:solidFill>
                <a:schemeClr val="tx1"/>
              </a:solidFill>
            </a:endParaRPr>
          </a:p>
        </p:txBody>
      </p:sp>
      <p:pic>
        <p:nvPicPr>
          <p:cNvPr id="7" name="Image 6">
            <a:extLst>
              <a:ext uri="{FF2B5EF4-FFF2-40B4-BE49-F238E27FC236}">
                <a16:creationId xmlns:a16="http://schemas.microsoft.com/office/drawing/2014/main" id="{CEEC9479-993E-4874-9825-7CFFEF7A7A41}"/>
              </a:ext>
            </a:extLst>
          </p:cNvPr>
          <p:cNvPicPr>
            <a:picLocks noChangeAspect="1"/>
          </p:cNvPicPr>
          <p:nvPr/>
        </p:nvPicPr>
        <p:blipFill rotWithShape="1">
          <a:blip r:embed="rId3"/>
          <a:srcRect l="11997" r="10594"/>
          <a:stretch/>
        </p:blipFill>
        <p:spPr>
          <a:xfrm>
            <a:off x="828599" y="1139004"/>
            <a:ext cx="3182562" cy="1838854"/>
          </a:xfrm>
          <a:prstGeom prst="rect">
            <a:avLst/>
          </a:prstGeom>
        </p:spPr>
      </p:pic>
      <p:pic>
        <p:nvPicPr>
          <p:cNvPr id="28" name="Image 27">
            <a:extLst>
              <a:ext uri="{FF2B5EF4-FFF2-40B4-BE49-F238E27FC236}">
                <a16:creationId xmlns:a16="http://schemas.microsoft.com/office/drawing/2014/main" id="{824C00F8-AB31-4FD2-8C2E-3B211FFEBE64}"/>
              </a:ext>
            </a:extLst>
          </p:cNvPr>
          <p:cNvPicPr>
            <a:picLocks noChangeAspect="1"/>
          </p:cNvPicPr>
          <p:nvPr/>
        </p:nvPicPr>
        <p:blipFill>
          <a:blip r:embed="rId4"/>
          <a:stretch>
            <a:fillRect/>
          </a:stretch>
        </p:blipFill>
        <p:spPr>
          <a:xfrm>
            <a:off x="7351925" y="2977858"/>
            <a:ext cx="4166785" cy="1665796"/>
          </a:xfrm>
          <a:prstGeom prst="rect">
            <a:avLst/>
          </a:prstGeom>
          <a:ln>
            <a:solidFill>
              <a:schemeClr val="accent1">
                <a:shade val="50000"/>
              </a:schemeClr>
            </a:solidFill>
          </a:ln>
        </p:spPr>
      </p:pic>
      <p:sp>
        <p:nvSpPr>
          <p:cNvPr id="20" name="ZoneTexte 19">
            <a:extLst>
              <a:ext uri="{FF2B5EF4-FFF2-40B4-BE49-F238E27FC236}">
                <a16:creationId xmlns:a16="http://schemas.microsoft.com/office/drawing/2014/main" id="{3AE536F4-5C66-4525-82CF-6D057F239D37}"/>
              </a:ext>
            </a:extLst>
          </p:cNvPr>
          <p:cNvSpPr txBox="1"/>
          <p:nvPr/>
        </p:nvSpPr>
        <p:spPr>
          <a:xfrm flipH="1">
            <a:off x="11554690" y="-1"/>
            <a:ext cx="567062" cy="714895"/>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92782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8" grpId="0" animBg="1"/>
      <p:bldP spid="19" grpId="0"/>
      <p:bldP spid="21" grpId="0"/>
      <p:bldP spid="23" grpId="0"/>
      <p:bldP spid="24" grpId="0" animBg="1"/>
      <p:bldP spid="25" grpId="0" animBg="1"/>
      <p:bldP spid="26" grpId="0" animBg="1"/>
      <p:bldP spid="27"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5ED9694B-D78C-4613-AF6A-BCF8AEFEC14A}"/>
              </a:ext>
            </a:extLst>
          </p:cNvPr>
          <p:cNvSpPr>
            <a:spLocks noGrp="1"/>
          </p:cNvSpPr>
          <p:nvPr>
            <p:ph type="title"/>
          </p:nvPr>
        </p:nvSpPr>
        <p:spPr>
          <a:xfrm>
            <a:off x="838200" y="284456"/>
            <a:ext cx="10680510" cy="811004"/>
          </a:xfrm>
        </p:spPr>
        <p:txBody>
          <a:bodyPr>
            <a:normAutofit/>
          </a:bodyPr>
          <a:lstStyle/>
          <a:p>
            <a:r>
              <a:rPr lang="fr-FR" dirty="0">
                <a:solidFill>
                  <a:schemeClr val="accent1"/>
                </a:solidFill>
              </a:rPr>
              <a:t>Exemple : externalités positives</a:t>
            </a:r>
            <a:endParaRPr lang="fr-FR" dirty="0"/>
          </a:p>
        </p:txBody>
      </p:sp>
      <p:pic>
        <p:nvPicPr>
          <p:cNvPr id="4" name="Image 3">
            <a:extLst>
              <a:ext uri="{FF2B5EF4-FFF2-40B4-BE49-F238E27FC236}">
                <a16:creationId xmlns:a16="http://schemas.microsoft.com/office/drawing/2014/main" id="{F0908199-893F-4801-ACFD-48B050B89A77}"/>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13" name="Triangle isocèle 12">
            <a:extLst>
              <a:ext uri="{FF2B5EF4-FFF2-40B4-BE49-F238E27FC236}">
                <a16:creationId xmlns:a16="http://schemas.microsoft.com/office/drawing/2014/main" id="{9A44CC00-BD5E-4BDB-A20C-BB85A59C58D3}"/>
              </a:ext>
            </a:extLst>
          </p:cNvPr>
          <p:cNvSpPr/>
          <p:nvPr/>
        </p:nvSpPr>
        <p:spPr>
          <a:xfrm rot="5400000">
            <a:off x="3352603" y="2312246"/>
            <a:ext cx="1610118" cy="20171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18803A87-ADD5-47C0-81BF-A902D04A26C3}"/>
              </a:ext>
            </a:extLst>
          </p:cNvPr>
          <p:cNvSpPr txBox="1"/>
          <p:nvPr/>
        </p:nvSpPr>
        <p:spPr>
          <a:xfrm>
            <a:off x="4435591" y="1905272"/>
            <a:ext cx="7064064" cy="1015663"/>
          </a:xfrm>
          <a:prstGeom prst="rect">
            <a:avLst/>
          </a:prstGeom>
          <a:noFill/>
        </p:spPr>
        <p:txBody>
          <a:bodyPr wrap="square" rtlCol="0">
            <a:spAutoFit/>
          </a:bodyPr>
          <a:lstStyle/>
          <a:p>
            <a:pPr marL="342900" indent="-342900">
              <a:buFont typeface="Wingdings" panose="05000000000000000000" pitchFamily="2" charset="2"/>
              <a:buChar char="§"/>
            </a:pPr>
            <a:r>
              <a:rPr lang="fr-FR" sz="2000" dirty="0"/>
              <a:t>Plus le nombre d’utilisateurs du réseau est élevée, plus l’intérêt du réseau augmente pour les utilisateurs actuels et futurs, plus sa valeur augmente</a:t>
            </a:r>
          </a:p>
        </p:txBody>
      </p:sp>
      <p:sp>
        <p:nvSpPr>
          <p:cNvPr id="15" name="Triangle isocèle 14">
            <a:extLst>
              <a:ext uri="{FF2B5EF4-FFF2-40B4-BE49-F238E27FC236}">
                <a16:creationId xmlns:a16="http://schemas.microsoft.com/office/drawing/2014/main" id="{B5AC2C01-D418-4835-9B58-7A032327ABEC}"/>
              </a:ext>
            </a:extLst>
          </p:cNvPr>
          <p:cNvSpPr/>
          <p:nvPr/>
        </p:nvSpPr>
        <p:spPr>
          <a:xfrm rot="5400000">
            <a:off x="3376217" y="4706940"/>
            <a:ext cx="1631217" cy="20171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3AE536F4-5C66-4525-82CF-6D057F239D37}"/>
              </a:ext>
            </a:extLst>
          </p:cNvPr>
          <p:cNvSpPr txBox="1"/>
          <p:nvPr/>
        </p:nvSpPr>
        <p:spPr>
          <a:xfrm flipH="1">
            <a:off x="11467514"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pic>
        <p:nvPicPr>
          <p:cNvPr id="2" name="Image 1">
            <a:extLst>
              <a:ext uri="{FF2B5EF4-FFF2-40B4-BE49-F238E27FC236}">
                <a16:creationId xmlns:a16="http://schemas.microsoft.com/office/drawing/2014/main" id="{7B600565-31D9-4F92-BDEA-68020E743DA1}"/>
              </a:ext>
            </a:extLst>
          </p:cNvPr>
          <p:cNvPicPr>
            <a:picLocks noChangeAspect="1"/>
          </p:cNvPicPr>
          <p:nvPr/>
        </p:nvPicPr>
        <p:blipFill rotWithShape="1">
          <a:blip r:embed="rId3"/>
          <a:srcRect t="7427" b="13662"/>
          <a:stretch/>
        </p:blipFill>
        <p:spPr>
          <a:xfrm>
            <a:off x="913215" y="1568989"/>
            <a:ext cx="2885138" cy="1707520"/>
          </a:xfrm>
          <a:prstGeom prst="rect">
            <a:avLst/>
          </a:prstGeom>
        </p:spPr>
      </p:pic>
      <p:sp>
        <p:nvSpPr>
          <p:cNvPr id="22" name="ZoneTexte 21">
            <a:extLst>
              <a:ext uri="{FF2B5EF4-FFF2-40B4-BE49-F238E27FC236}">
                <a16:creationId xmlns:a16="http://schemas.microsoft.com/office/drawing/2014/main" id="{FDADDEDF-BF1F-4E0C-A23D-5FC40CB4B5A2}"/>
              </a:ext>
            </a:extLst>
          </p:cNvPr>
          <p:cNvSpPr txBox="1"/>
          <p:nvPr/>
        </p:nvSpPr>
        <p:spPr>
          <a:xfrm>
            <a:off x="838200" y="1095460"/>
            <a:ext cx="2165851" cy="400110"/>
          </a:xfrm>
          <a:prstGeom prst="rect">
            <a:avLst/>
          </a:prstGeom>
          <a:noFill/>
        </p:spPr>
        <p:txBody>
          <a:bodyPr wrap="square" rtlCol="0">
            <a:spAutoFit/>
          </a:bodyPr>
          <a:lstStyle/>
          <a:p>
            <a:r>
              <a:rPr lang="fr-FR" sz="2000" b="1" dirty="0"/>
              <a:t>L’effet de réseau </a:t>
            </a:r>
          </a:p>
        </p:txBody>
      </p:sp>
      <p:sp>
        <p:nvSpPr>
          <p:cNvPr id="29" name="ZoneTexte 28">
            <a:extLst>
              <a:ext uri="{FF2B5EF4-FFF2-40B4-BE49-F238E27FC236}">
                <a16:creationId xmlns:a16="http://schemas.microsoft.com/office/drawing/2014/main" id="{75719693-57E4-45C5-80DF-4D1C04FA54D6}"/>
              </a:ext>
            </a:extLst>
          </p:cNvPr>
          <p:cNvSpPr txBox="1"/>
          <p:nvPr/>
        </p:nvSpPr>
        <p:spPr>
          <a:xfrm>
            <a:off x="913215" y="3992189"/>
            <a:ext cx="2885139" cy="1631216"/>
          </a:xfrm>
          <a:prstGeom prst="rect">
            <a:avLst/>
          </a:prstGeom>
          <a:noFill/>
          <a:ln>
            <a:solidFill>
              <a:schemeClr val="accent1"/>
            </a:solidFill>
          </a:ln>
        </p:spPr>
        <p:txBody>
          <a:bodyPr wrap="square" rtlCol="0">
            <a:spAutoFit/>
          </a:bodyPr>
          <a:lstStyle/>
          <a:p>
            <a:r>
              <a:rPr lang="fr-FR" sz="2000" b="1" dirty="0"/>
              <a:t>L’apiculteur et l’arboriculteur (James MEAD, 1952) : des externalités positives </a:t>
            </a:r>
            <a:r>
              <a:rPr lang="fr-FR" sz="2000" b="1" dirty="0">
                <a:solidFill>
                  <a:srgbClr val="FF0000"/>
                </a:solidFill>
              </a:rPr>
              <a:t>réciproques</a:t>
            </a:r>
          </a:p>
        </p:txBody>
      </p:sp>
      <p:sp>
        <p:nvSpPr>
          <p:cNvPr id="16" name="ZoneTexte 15">
            <a:extLst>
              <a:ext uri="{FF2B5EF4-FFF2-40B4-BE49-F238E27FC236}">
                <a16:creationId xmlns:a16="http://schemas.microsoft.com/office/drawing/2014/main" id="{10E813EB-CD28-4867-A643-C0DCC8F31391}"/>
              </a:ext>
            </a:extLst>
          </p:cNvPr>
          <p:cNvSpPr txBox="1"/>
          <p:nvPr/>
        </p:nvSpPr>
        <p:spPr>
          <a:xfrm>
            <a:off x="4435591" y="3937066"/>
            <a:ext cx="7186257" cy="2246769"/>
          </a:xfrm>
          <a:prstGeom prst="rect">
            <a:avLst/>
          </a:prstGeom>
          <a:noFill/>
        </p:spPr>
        <p:txBody>
          <a:bodyPr wrap="square" rtlCol="0">
            <a:spAutoFit/>
          </a:bodyPr>
          <a:lstStyle/>
          <a:p>
            <a:pPr marL="342900" indent="-342900">
              <a:buFont typeface="Wingdings" panose="05000000000000000000" pitchFamily="2" charset="2"/>
              <a:buChar char="§"/>
            </a:pPr>
            <a:r>
              <a:rPr lang="fr-FR" sz="2000" dirty="0"/>
              <a:t>L’arboriculteur et l’apiculteur sont voisins</a:t>
            </a:r>
          </a:p>
          <a:p>
            <a:pPr marL="342900" indent="-342900">
              <a:buFont typeface="Wingdings" panose="05000000000000000000" pitchFamily="2" charset="2"/>
              <a:buChar char="§"/>
            </a:pPr>
            <a:r>
              <a:rPr lang="fr-FR" sz="2000" dirty="0"/>
              <a:t>Grâce à la pollinisation naturelle de ses arbres (abeilles), l’arboriculteur obtient de meilleurs rendements </a:t>
            </a:r>
          </a:p>
          <a:p>
            <a:pPr marL="342900" indent="-342900">
              <a:buFont typeface="Wingdings" panose="05000000000000000000" pitchFamily="2" charset="2"/>
              <a:buChar char="§"/>
            </a:pPr>
            <a:r>
              <a:rPr lang="fr-FR" sz="2000" dirty="0"/>
              <a:t>Grâce à la présence des arbres fruitiers, l’apiculteur obtient un miel de meilleure qualité, qu’il pourra vendre à un meilleur prix</a:t>
            </a:r>
          </a:p>
          <a:p>
            <a:pPr marL="342900" indent="-342900">
              <a:buFont typeface="Wingdings" panose="05000000000000000000" pitchFamily="2" charset="2"/>
              <a:buChar char="§"/>
            </a:pPr>
            <a:r>
              <a:rPr lang="fr-FR" sz="2000" dirty="0"/>
              <a:t>Chacun tire un bénéfice de la situation, sans qu’il y ait compensation financière entre les deux</a:t>
            </a:r>
          </a:p>
        </p:txBody>
      </p:sp>
      <p:pic>
        <p:nvPicPr>
          <p:cNvPr id="6" name="Image 5">
            <a:extLst>
              <a:ext uri="{FF2B5EF4-FFF2-40B4-BE49-F238E27FC236}">
                <a16:creationId xmlns:a16="http://schemas.microsoft.com/office/drawing/2014/main" id="{C771D34A-78AA-4156-B4F3-4D8A1E00F6AF}"/>
              </a:ext>
            </a:extLst>
          </p:cNvPr>
          <p:cNvPicPr>
            <a:picLocks noChangeAspect="1"/>
          </p:cNvPicPr>
          <p:nvPr/>
        </p:nvPicPr>
        <p:blipFill rotWithShape="1">
          <a:blip r:embed="rId4"/>
          <a:srcRect b="21009"/>
          <a:stretch/>
        </p:blipFill>
        <p:spPr>
          <a:xfrm>
            <a:off x="2355784" y="5283174"/>
            <a:ext cx="1620370" cy="1160633"/>
          </a:xfrm>
          <a:prstGeom prst="rect">
            <a:avLst/>
          </a:prstGeom>
        </p:spPr>
      </p:pic>
    </p:spTree>
    <p:extLst>
      <p:ext uri="{BB962C8B-B14F-4D97-AF65-F5344CB8AC3E}">
        <p14:creationId xmlns:p14="http://schemas.microsoft.com/office/powerpoint/2010/main" val="364089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2" grpId="0"/>
      <p:bldP spid="29"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EF4B4F3-0EE7-480D-BDEC-E37F94E6CBE8}"/>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4" name="Titre 1">
            <a:extLst>
              <a:ext uri="{FF2B5EF4-FFF2-40B4-BE49-F238E27FC236}">
                <a16:creationId xmlns:a16="http://schemas.microsoft.com/office/drawing/2014/main" id="{F684B8CF-F44C-455D-9909-6B19FD2FA2A0}"/>
              </a:ext>
            </a:extLst>
          </p:cNvPr>
          <p:cNvSpPr txBox="1">
            <a:spLocks/>
          </p:cNvSpPr>
          <p:nvPr/>
        </p:nvSpPr>
        <p:spPr>
          <a:xfrm>
            <a:off x="506190" y="158114"/>
            <a:ext cx="11355186" cy="103891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accent1"/>
                </a:solidFill>
              </a:rPr>
              <a:t>A vous de jouer …</a:t>
            </a:r>
          </a:p>
        </p:txBody>
      </p:sp>
      <p:graphicFrame>
        <p:nvGraphicFramePr>
          <p:cNvPr id="6" name="Tableau 3">
            <a:extLst>
              <a:ext uri="{FF2B5EF4-FFF2-40B4-BE49-F238E27FC236}">
                <a16:creationId xmlns:a16="http://schemas.microsoft.com/office/drawing/2014/main" id="{E35FD62D-D122-425D-8C6E-3DE9B9539172}"/>
              </a:ext>
            </a:extLst>
          </p:cNvPr>
          <p:cNvGraphicFramePr>
            <a:graphicFrameLocks noGrp="1"/>
          </p:cNvGraphicFramePr>
          <p:nvPr>
            <p:extLst>
              <p:ext uri="{D42A27DB-BD31-4B8C-83A1-F6EECF244321}">
                <p14:modId xmlns:p14="http://schemas.microsoft.com/office/powerpoint/2010/main" val="4226119410"/>
              </p:ext>
            </p:extLst>
          </p:nvPr>
        </p:nvGraphicFramePr>
        <p:xfrm>
          <a:off x="506190" y="685081"/>
          <a:ext cx="10731056" cy="5659935"/>
        </p:xfrm>
        <a:graphic>
          <a:graphicData uri="http://schemas.openxmlformats.org/drawingml/2006/table">
            <a:tbl>
              <a:tblPr firstRow="1" bandRow="1">
                <a:tableStyleId>{5C22544A-7EE6-4342-B048-85BDC9FD1C3A}</a:tableStyleId>
              </a:tblPr>
              <a:tblGrid>
                <a:gridCol w="6803093">
                  <a:extLst>
                    <a:ext uri="{9D8B030D-6E8A-4147-A177-3AD203B41FA5}">
                      <a16:colId xmlns:a16="http://schemas.microsoft.com/office/drawing/2014/main" val="4222665455"/>
                    </a:ext>
                  </a:extLst>
                </a:gridCol>
                <a:gridCol w="532263">
                  <a:extLst>
                    <a:ext uri="{9D8B030D-6E8A-4147-A177-3AD203B41FA5}">
                      <a16:colId xmlns:a16="http://schemas.microsoft.com/office/drawing/2014/main" val="1832072450"/>
                    </a:ext>
                  </a:extLst>
                </a:gridCol>
                <a:gridCol w="588704">
                  <a:extLst>
                    <a:ext uri="{9D8B030D-6E8A-4147-A177-3AD203B41FA5}">
                      <a16:colId xmlns:a16="http://schemas.microsoft.com/office/drawing/2014/main" val="814954080"/>
                    </a:ext>
                  </a:extLst>
                </a:gridCol>
                <a:gridCol w="2806996">
                  <a:extLst>
                    <a:ext uri="{9D8B030D-6E8A-4147-A177-3AD203B41FA5}">
                      <a16:colId xmlns:a16="http://schemas.microsoft.com/office/drawing/2014/main" val="296003738"/>
                    </a:ext>
                  </a:extLst>
                </a:gridCol>
              </a:tblGrid>
              <a:tr h="408665">
                <a:tc>
                  <a:txBody>
                    <a:bodyPr/>
                    <a:lstStyle/>
                    <a:p>
                      <a:pPr algn="ctr"/>
                      <a:r>
                        <a:rPr lang="fr-FR" sz="1400" dirty="0"/>
                        <a:t>Quizz</a:t>
                      </a:r>
                    </a:p>
                  </a:txBody>
                  <a:tcPr>
                    <a:solidFill>
                      <a:schemeClr val="bg1">
                        <a:lumMod val="50000"/>
                      </a:schemeClr>
                    </a:solidFill>
                  </a:tcPr>
                </a:tc>
                <a:tc gridSpan="2">
                  <a:txBody>
                    <a:bodyPr/>
                    <a:lstStyle/>
                    <a:p>
                      <a:pPr marL="0" algn="ctr" defTabSz="914400" rtl="0" eaLnBrk="1" latinLnBrk="0" hangingPunct="1"/>
                      <a:r>
                        <a:rPr lang="fr-FR" sz="1400" b="1" kern="1200" dirty="0">
                          <a:solidFill>
                            <a:schemeClr val="lt1"/>
                          </a:solidFill>
                          <a:latin typeface="+mn-lt"/>
                          <a:ea typeface="+mn-ea"/>
                          <a:cs typeface="+mn-cs"/>
                        </a:rPr>
                        <a:t>Réponse</a:t>
                      </a:r>
                    </a:p>
                  </a:txBody>
                  <a:tcPr>
                    <a:solidFill>
                      <a:schemeClr val="bg1">
                        <a:lumMod val="50000"/>
                      </a:schemeClr>
                    </a:solidFill>
                  </a:tcPr>
                </a:tc>
                <a:tc hMerge="1">
                  <a:txBody>
                    <a:bodyPr/>
                    <a:lstStyle/>
                    <a:p>
                      <a:pPr algn="ctr"/>
                      <a:endParaRPr lang="fr-FR" sz="2400" dirty="0">
                        <a:solidFill>
                          <a:srgbClr val="FF0000"/>
                        </a:solidFill>
                      </a:endParaRPr>
                    </a:p>
                  </a:txBody>
                  <a:tcPr>
                    <a:solidFill>
                      <a:schemeClr val="bg1">
                        <a:lumMod val="50000"/>
                      </a:schemeClr>
                    </a:solidFill>
                  </a:tcPr>
                </a:tc>
                <a:tc>
                  <a:txBody>
                    <a:bodyPr/>
                    <a:lstStyle/>
                    <a:p>
                      <a:pPr algn="ctr"/>
                      <a:r>
                        <a:rPr lang="fr-FR" sz="1400" dirty="0"/>
                        <a:t>Commentaires</a:t>
                      </a:r>
                    </a:p>
                  </a:txBody>
                  <a:tcPr>
                    <a:solidFill>
                      <a:schemeClr val="bg1">
                        <a:lumMod val="50000"/>
                      </a:schemeClr>
                    </a:solidFill>
                  </a:tcPr>
                </a:tc>
                <a:extLst>
                  <a:ext uri="{0D108BD9-81ED-4DB2-BD59-A6C34878D82A}">
                    <a16:rowId xmlns:a16="http://schemas.microsoft.com/office/drawing/2014/main" val="3819978311"/>
                  </a:ext>
                </a:extLst>
              </a:tr>
              <a:tr h="408665">
                <a:tc>
                  <a:txBody>
                    <a:bodyPr/>
                    <a:lstStyle/>
                    <a:p>
                      <a:r>
                        <a:rPr lang="fr-FR" sz="1400" dirty="0">
                          <a:solidFill>
                            <a:schemeClr val="tx1"/>
                          </a:solidFill>
                        </a:rPr>
                        <a:t>Dans la catégorie des agents économiques, une entreprise est une société financière</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endParaRPr lang="fr-FR" sz="1400" dirty="0"/>
                    </a:p>
                  </a:txBody>
                  <a:tcPr anchor="ctr">
                    <a:solidFill>
                      <a:schemeClr val="accent1">
                        <a:lumMod val="40000"/>
                        <a:lumOff val="60000"/>
                      </a:schemeClr>
                    </a:solidFill>
                  </a:tcPr>
                </a:tc>
                <a:extLst>
                  <a:ext uri="{0D108BD9-81ED-4DB2-BD59-A6C34878D82A}">
                    <a16:rowId xmlns:a16="http://schemas.microsoft.com/office/drawing/2014/main" val="4281514474"/>
                  </a:ext>
                </a:extLst>
              </a:tr>
              <a:tr h="416077">
                <a:tc>
                  <a:txBody>
                    <a:bodyPr/>
                    <a:lstStyle/>
                    <a:p>
                      <a:pPr algn="l"/>
                      <a:r>
                        <a:rPr lang="fr-FR" sz="1400" dirty="0"/>
                        <a:t>Parmi les agents économiques, ma fonction principale est de consommer et d’épargner : je suis une banque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tc>
                <a:tc>
                  <a:txBody>
                    <a:bodyPr/>
                    <a:lstStyle/>
                    <a:p>
                      <a:r>
                        <a:rPr lang="fr-FR" sz="1400" dirty="0">
                          <a:solidFill>
                            <a:schemeClr val="tx1"/>
                          </a:solidFill>
                        </a:rPr>
                        <a:t>Faux</a:t>
                      </a:r>
                    </a:p>
                  </a:txBody>
                  <a:tcPr anchor="ctr"/>
                </a:tc>
                <a:tc>
                  <a:txBody>
                    <a:bodyPr/>
                    <a:lstStyle/>
                    <a:p>
                      <a:endParaRPr lang="fr-FR" sz="1400" dirty="0"/>
                    </a:p>
                  </a:txBody>
                  <a:tcPr anchor="ctr"/>
                </a:tc>
                <a:extLst>
                  <a:ext uri="{0D108BD9-81ED-4DB2-BD59-A6C34878D82A}">
                    <a16:rowId xmlns:a16="http://schemas.microsoft.com/office/drawing/2014/main" val="2073641666"/>
                  </a:ext>
                </a:extLst>
              </a:tr>
              <a:tr h="415230">
                <a:tc>
                  <a:txBody>
                    <a:bodyPr/>
                    <a:lstStyle/>
                    <a:p>
                      <a:pPr algn="l"/>
                      <a:r>
                        <a:rPr lang="fr-FR" sz="1400" dirty="0"/>
                        <a:t>Les flux réels portent uniquement sur les biens (marchandises) </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endParaRPr lang="fr-FR" sz="1400" dirty="0"/>
                    </a:p>
                  </a:txBody>
                  <a:tcPr anchor="ctr">
                    <a:solidFill>
                      <a:schemeClr val="accent1">
                        <a:lumMod val="40000"/>
                        <a:lumOff val="60000"/>
                      </a:schemeClr>
                    </a:solidFill>
                  </a:tcPr>
                </a:tc>
                <a:extLst>
                  <a:ext uri="{0D108BD9-81ED-4DB2-BD59-A6C34878D82A}">
                    <a16:rowId xmlns:a16="http://schemas.microsoft.com/office/drawing/2014/main" val="3515724720"/>
                  </a:ext>
                </a:extLst>
              </a:tr>
              <a:tr h="415230">
                <a:tc>
                  <a:txBody>
                    <a:bodyPr/>
                    <a:lstStyle/>
                    <a:p>
                      <a:pPr algn="l"/>
                      <a:r>
                        <a:rPr lang="fr-FR" sz="1400" dirty="0"/>
                        <a:t>En économie marchande, à un flux réel correspond toujours un flux monétaire</a:t>
                      </a: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20000"/>
                        <a:lumOff val="80000"/>
                      </a:schemeClr>
                    </a:solidFill>
                  </a:tcPr>
                </a:tc>
                <a:tc>
                  <a:txBody>
                    <a:bodyPr/>
                    <a:lstStyle/>
                    <a:p>
                      <a:r>
                        <a:rPr lang="fr-FR" sz="1400" dirty="0">
                          <a:solidFill>
                            <a:schemeClr val="tx1"/>
                          </a:solidFill>
                        </a:rPr>
                        <a:t>Faux</a:t>
                      </a:r>
                    </a:p>
                  </a:txBody>
                  <a:tcPr anchor="ctr">
                    <a:solidFill>
                      <a:schemeClr val="accent1">
                        <a:lumMod val="20000"/>
                        <a:lumOff val="80000"/>
                      </a:schemeClr>
                    </a:solidFill>
                  </a:tcPr>
                </a:tc>
                <a:tc>
                  <a:txBody>
                    <a:bodyPr/>
                    <a:lstStyle/>
                    <a:p>
                      <a:endParaRPr lang="fr-FR" sz="1400" dirty="0"/>
                    </a:p>
                  </a:txBody>
                  <a:tcPr anchor="ctr">
                    <a:solidFill>
                      <a:schemeClr val="accent1">
                        <a:lumMod val="20000"/>
                        <a:lumOff val="80000"/>
                      </a:schemeClr>
                    </a:solidFill>
                  </a:tcPr>
                </a:tc>
                <a:extLst>
                  <a:ext uri="{0D108BD9-81ED-4DB2-BD59-A6C34878D82A}">
                    <a16:rowId xmlns:a16="http://schemas.microsoft.com/office/drawing/2014/main" val="1618089155"/>
                  </a:ext>
                </a:extLst>
              </a:tr>
              <a:tr h="421105">
                <a:tc>
                  <a:txBody>
                    <a:bodyPr/>
                    <a:lstStyle/>
                    <a:p>
                      <a:pPr algn="l"/>
                      <a:r>
                        <a:rPr lang="fr-FR" sz="1400" dirty="0"/>
                        <a:t>Seules les agences d’intérim interviennent sur le marché du travail </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endParaRPr lang="fr-FR" sz="1400" dirty="0"/>
                    </a:p>
                  </a:txBody>
                  <a:tcPr anchor="ctr">
                    <a:solidFill>
                      <a:schemeClr val="accent1">
                        <a:lumMod val="40000"/>
                        <a:lumOff val="60000"/>
                      </a:schemeClr>
                    </a:solidFill>
                  </a:tcPr>
                </a:tc>
                <a:extLst>
                  <a:ext uri="{0D108BD9-81ED-4DB2-BD59-A6C34878D82A}">
                    <a16:rowId xmlns:a16="http://schemas.microsoft.com/office/drawing/2014/main" val="1353479844"/>
                  </a:ext>
                </a:extLst>
              </a:tr>
              <a:tr h="421105">
                <a:tc>
                  <a:txBody>
                    <a:bodyPr/>
                    <a:lstStyle/>
                    <a:p>
                      <a:pPr algn="l"/>
                      <a:r>
                        <a:rPr lang="fr-FR" sz="1400" dirty="0"/>
                        <a:t>Lorsque le prix d’un bien/service varie, cela impacte forcément la demande qu’ont les acheteurs de ce bien/service sur son marché</a:t>
                      </a: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20000"/>
                        <a:lumOff val="80000"/>
                      </a:schemeClr>
                    </a:solidFill>
                  </a:tcPr>
                </a:tc>
                <a:tc>
                  <a:txBody>
                    <a:bodyPr/>
                    <a:lstStyle/>
                    <a:p>
                      <a:r>
                        <a:rPr lang="fr-FR" sz="1400" dirty="0">
                          <a:solidFill>
                            <a:schemeClr val="tx1"/>
                          </a:solidFill>
                        </a:rPr>
                        <a:t>Faux</a:t>
                      </a:r>
                    </a:p>
                  </a:txBody>
                  <a:tcPr anchor="ctr">
                    <a:solidFill>
                      <a:schemeClr val="accent1">
                        <a:lumMod val="20000"/>
                        <a:lumOff val="80000"/>
                      </a:schemeClr>
                    </a:solidFill>
                  </a:tcPr>
                </a:tc>
                <a:tc>
                  <a:txBody>
                    <a:bodyPr/>
                    <a:lstStyle/>
                    <a:p>
                      <a:endParaRPr lang="fr-FR" sz="1400" dirty="0"/>
                    </a:p>
                  </a:txBody>
                  <a:tcPr anchor="ctr">
                    <a:solidFill>
                      <a:schemeClr val="accent1">
                        <a:lumMod val="20000"/>
                        <a:lumOff val="80000"/>
                      </a:schemeClr>
                    </a:solidFill>
                  </a:tcPr>
                </a:tc>
                <a:extLst>
                  <a:ext uri="{0D108BD9-81ED-4DB2-BD59-A6C34878D82A}">
                    <a16:rowId xmlns:a16="http://schemas.microsoft.com/office/drawing/2014/main" val="1421452677"/>
                  </a:ext>
                </a:extLst>
              </a:tr>
              <a:tr h="421105">
                <a:tc>
                  <a:txBody>
                    <a:bodyPr/>
                    <a:lstStyle/>
                    <a:p>
                      <a:r>
                        <a:rPr lang="fr-FR" sz="1400" dirty="0"/>
                        <a:t>L’offre d’un produit sur un marché est une fonction croissante du prix de ce produit</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endParaRPr lang="fr-FR" sz="1400" dirty="0"/>
                    </a:p>
                  </a:txBody>
                  <a:tcPr anchor="ctr">
                    <a:solidFill>
                      <a:schemeClr val="accent1">
                        <a:lumMod val="40000"/>
                        <a:lumOff val="60000"/>
                      </a:schemeClr>
                    </a:solidFill>
                  </a:tcPr>
                </a:tc>
                <a:extLst>
                  <a:ext uri="{0D108BD9-81ED-4DB2-BD59-A6C34878D82A}">
                    <a16:rowId xmlns:a16="http://schemas.microsoft.com/office/drawing/2014/main" val="2441193430"/>
                  </a:ext>
                </a:extLst>
              </a:tr>
              <a:tr h="553453">
                <a:tc>
                  <a:txBody>
                    <a:bodyPr/>
                    <a:lstStyle/>
                    <a:p>
                      <a:pPr marL="0" algn="l" defTabSz="914400" rtl="0" eaLnBrk="1" latinLnBrk="0" hangingPunct="1"/>
                      <a:r>
                        <a:rPr lang="fr-FR" sz="1400" kern="1200" dirty="0">
                          <a:solidFill>
                            <a:schemeClr val="tx1"/>
                          </a:solidFill>
                          <a:latin typeface="+mn-lt"/>
                          <a:ea typeface="+mn-ea"/>
                          <a:cs typeface="+mn-cs"/>
                        </a:rPr>
                        <a:t>Deux grandes entreprises présentes sur un marché se regroupent pour atteindre une taille plus importante et ainsi rendre plus difficile l’accès au marché à leurs concurrents : elles cherchent à ériger une barrière à l’entrée sur le marché dite institutionnelle</a:t>
                      </a: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20000"/>
                        <a:lumOff val="80000"/>
                      </a:schemeClr>
                    </a:solidFill>
                  </a:tcPr>
                </a:tc>
                <a:tc>
                  <a:txBody>
                    <a:bodyPr/>
                    <a:lstStyle/>
                    <a:p>
                      <a:r>
                        <a:rPr lang="fr-FR" sz="1400" dirty="0">
                          <a:solidFill>
                            <a:schemeClr val="tx1"/>
                          </a:solidFill>
                        </a:rPr>
                        <a:t>Faux</a:t>
                      </a:r>
                    </a:p>
                  </a:txBody>
                  <a:tcPr anchor="ctr">
                    <a:solidFill>
                      <a:schemeClr val="accent1">
                        <a:lumMod val="20000"/>
                        <a:lumOff val="80000"/>
                      </a:schemeClr>
                    </a:solidFill>
                  </a:tcPr>
                </a:tc>
                <a:tc>
                  <a:txBody>
                    <a:bodyPr/>
                    <a:lstStyle/>
                    <a:p>
                      <a:pPr marL="0" algn="l" defTabSz="914400" rtl="0" eaLnBrk="1" latinLnBrk="0" hangingPunct="1"/>
                      <a:endParaRPr lang="fr-FR" sz="1400" kern="1200" dirty="0">
                        <a:solidFill>
                          <a:schemeClr val="dk1"/>
                        </a:solidFill>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val="2944842751"/>
                  </a:ext>
                </a:extLst>
              </a:tr>
              <a:tr h="411889">
                <a:tc>
                  <a:txBody>
                    <a:bodyPr/>
                    <a:lstStyle/>
                    <a:p>
                      <a:pPr marL="0" algn="l" defTabSz="914400" rtl="0" eaLnBrk="1" latinLnBrk="0" hangingPunct="1"/>
                      <a:r>
                        <a:rPr lang="fr-FR" sz="1400" kern="1200" dirty="0">
                          <a:solidFill>
                            <a:schemeClr val="tx1"/>
                          </a:solidFill>
                          <a:latin typeface="+mn-lt"/>
                          <a:ea typeface="+mn-ea"/>
                          <a:cs typeface="+mn-cs"/>
                        </a:rPr>
                        <a:t>Sur le marché financier, acheter des obligations permet de financer les entreprises</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pPr marL="0" algn="l" defTabSz="914400" rtl="0" eaLnBrk="1" latinLnBrk="0" hangingPunct="1"/>
                      <a:endParaRPr lang="fr-FR" sz="1400" kern="1200" dirty="0">
                        <a:solidFill>
                          <a:schemeClr val="dk1"/>
                        </a:solidFill>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821715843"/>
                  </a:ext>
                </a:extLst>
              </a:tr>
              <a:tr h="387825">
                <a:tc>
                  <a:txBody>
                    <a:bodyPr/>
                    <a:lstStyle/>
                    <a:p>
                      <a:pPr marL="0" algn="l" defTabSz="914400" rtl="0" eaLnBrk="1" latinLnBrk="0" hangingPunct="1"/>
                      <a:r>
                        <a:rPr lang="fr-FR" sz="1400" kern="1200" dirty="0">
                          <a:solidFill>
                            <a:schemeClr val="tx1"/>
                          </a:solidFill>
                          <a:latin typeface="+mn-lt"/>
                          <a:ea typeface="+mn-ea"/>
                          <a:cs typeface="+mn-cs"/>
                        </a:rPr>
                        <a:t>Lorsque j’achète une action sur le marché financier, je détiens une part du capital de l’entreprise qui a émis cette action</a:t>
                      </a: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20000"/>
                        <a:lumOff val="80000"/>
                      </a:schemeClr>
                    </a:solidFill>
                  </a:tcPr>
                </a:tc>
                <a:tc>
                  <a:txBody>
                    <a:bodyPr/>
                    <a:lstStyle/>
                    <a:p>
                      <a:r>
                        <a:rPr lang="fr-FR" sz="1400" dirty="0">
                          <a:solidFill>
                            <a:schemeClr val="tx1"/>
                          </a:solidFill>
                        </a:rPr>
                        <a:t>Faux</a:t>
                      </a:r>
                    </a:p>
                  </a:txBody>
                  <a:tcPr anchor="ctr">
                    <a:solidFill>
                      <a:schemeClr val="accent1">
                        <a:lumMod val="20000"/>
                        <a:lumOff val="80000"/>
                      </a:schemeClr>
                    </a:solidFill>
                  </a:tcPr>
                </a:tc>
                <a:tc>
                  <a:txBody>
                    <a:bodyPr/>
                    <a:lstStyle/>
                    <a:p>
                      <a:pPr marL="0" algn="l" defTabSz="914400" rtl="0" eaLnBrk="1" latinLnBrk="0" hangingPunct="1"/>
                      <a:endParaRPr lang="fr-FR" sz="1400" kern="1200" dirty="0">
                        <a:solidFill>
                          <a:schemeClr val="dk1"/>
                        </a:solidFill>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val="2446382670"/>
                  </a:ext>
                </a:extLst>
              </a:tr>
              <a:tr h="472046">
                <a:tc>
                  <a:txBody>
                    <a:bodyPr/>
                    <a:lstStyle/>
                    <a:p>
                      <a:pPr marL="0" algn="l" defTabSz="914400" rtl="0" eaLnBrk="1" latinLnBrk="0" hangingPunct="1"/>
                      <a:r>
                        <a:rPr lang="fr-FR" sz="1400" kern="1200" dirty="0">
                          <a:solidFill>
                            <a:schemeClr val="tx1"/>
                          </a:solidFill>
                          <a:latin typeface="+mn-lt"/>
                          <a:ea typeface="+mn-ea"/>
                          <a:cs typeface="+mn-cs"/>
                        </a:rPr>
                        <a:t>Les externalités négatives augmentent le prix d’un bien/service</a:t>
                      </a:r>
                    </a:p>
                  </a:txBody>
                  <a:tcPr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solidFill>
                        </a:rPr>
                        <a:t>Vrai</a:t>
                      </a:r>
                    </a:p>
                  </a:txBody>
                  <a:tcPr anchor="ctr">
                    <a:solidFill>
                      <a:schemeClr val="accent1">
                        <a:lumMod val="40000"/>
                        <a:lumOff val="60000"/>
                      </a:schemeClr>
                    </a:solidFill>
                  </a:tcPr>
                </a:tc>
                <a:tc>
                  <a:txBody>
                    <a:bodyPr/>
                    <a:lstStyle/>
                    <a:p>
                      <a:r>
                        <a:rPr lang="fr-FR" sz="1400" dirty="0">
                          <a:solidFill>
                            <a:schemeClr val="tx1"/>
                          </a:solidFill>
                        </a:rPr>
                        <a:t>Faux</a:t>
                      </a:r>
                    </a:p>
                  </a:txBody>
                  <a:tcPr anchor="ctr">
                    <a:solidFill>
                      <a:schemeClr val="accent1">
                        <a:lumMod val="40000"/>
                        <a:lumOff val="60000"/>
                      </a:schemeClr>
                    </a:solidFill>
                  </a:tcPr>
                </a:tc>
                <a:tc>
                  <a:txBody>
                    <a:bodyPr/>
                    <a:lstStyle/>
                    <a:p>
                      <a:pPr marL="0" algn="l" defTabSz="914400" rtl="0" eaLnBrk="1" latinLnBrk="0" hangingPunct="1"/>
                      <a:endParaRPr lang="fr-FR" sz="1400" kern="1200" dirty="0">
                        <a:solidFill>
                          <a:schemeClr val="dk1"/>
                        </a:solidFill>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3269673023"/>
                  </a:ext>
                </a:extLst>
              </a:tr>
            </a:tbl>
          </a:graphicData>
        </a:graphic>
      </p:graphicFrame>
    </p:spTree>
    <p:extLst>
      <p:ext uri="{BB962C8B-B14F-4D97-AF65-F5344CB8AC3E}">
        <p14:creationId xmlns:p14="http://schemas.microsoft.com/office/powerpoint/2010/main" val="426620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CE02C-0A45-4D75-BF8C-9B326D701EBB}"/>
              </a:ext>
            </a:extLst>
          </p:cNvPr>
          <p:cNvSpPr>
            <a:spLocks noGrp="1"/>
          </p:cNvSpPr>
          <p:nvPr>
            <p:ph type="title"/>
          </p:nvPr>
        </p:nvSpPr>
        <p:spPr>
          <a:xfrm>
            <a:off x="506190" y="158114"/>
            <a:ext cx="11355186" cy="1038919"/>
          </a:xfrm>
        </p:spPr>
        <p:txBody>
          <a:bodyPr>
            <a:noAutofit/>
          </a:bodyPr>
          <a:lstStyle/>
          <a:p>
            <a:r>
              <a:rPr lang="fr-FR" sz="3200" dirty="0">
                <a:solidFill>
                  <a:schemeClr val="accent1"/>
                </a:solidFill>
              </a:rPr>
              <a:t>En synthèse : les relations entre l’entreprise et son environnement économique  </a:t>
            </a:r>
          </a:p>
        </p:txBody>
      </p:sp>
      <p:pic>
        <p:nvPicPr>
          <p:cNvPr id="3" name="Image 2">
            <a:extLst>
              <a:ext uri="{FF2B5EF4-FFF2-40B4-BE49-F238E27FC236}">
                <a16:creationId xmlns:a16="http://schemas.microsoft.com/office/drawing/2014/main" id="{A98936E9-3EE4-4B04-9FE6-084BA3B99AE8}"/>
              </a:ext>
            </a:extLst>
          </p:cNvPr>
          <p:cNvPicPr>
            <a:picLocks noChangeAspect="1"/>
          </p:cNvPicPr>
          <p:nvPr/>
        </p:nvPicPr>
        <p:blipFill>
          <a:blip r:embed="rId2"/>
          <a:stretch>
            <a:fillRect/>
          </a:stretch>
        </p:blipFill>
        <p:spPr>
          <a:xfrm>
            <a:off x="828599" y="6423921"/>
            <a:ext cx="10534801" cy="377985"/>
          </a:xfrm>
          <a:prstGeom prst="rect">
            <a:avLst/>
          </a:prstGeom>
        </p:spPr>
      </p:pic>
      <p:pic>
        <p:nvPicPr>
          <p:cNvPr id="5" name="Image 4">
            <a:extLst>
              <a:ext uri="{FF2B5EF4-FFF2-40B4-BE49-F238E27FC236}">
                <a16:creationId xmlns:a16="http://schemas.microsoft.com/office/drawing/2014/main" id="{5084D3E1-BD1D-4707-8CB6-B63B9D90FA83}"/>
              </a:ext>
            </a:extLst>
          </p:cNvPr>
          <p:cNvPicPr>
            <a:picLocks noChangeAspect="1"/>
          </p:cNvPicPr>
          <p:nvPr/>
        </p:nvPicPr>
        <p:blipFill>
          <a:blip r:embed="rId3"/>
          <a:stretch>
            <a:fillRect/>
          </a:stretch>
        </p:blipFill>
        <p:spPr>
          <a:xfrm>
            <a:off x="506190" y="1197033"/>
            <a:ext cx="5911491" cy="5226888"/>
          </a:xfrm>
          <a:prstGeom prst="rect">
            <a:avLst/>
          </a:prstGeom>
        </p:spPr>
      </p:pic>
      <p:pic>
        <p:nvPicPr>
          <p:cNvPr id="11" name="Image 10">
            <a:extLst>
              <a:ext uri="{FF2B5EF4-FFF2-40B4-BE49-F238E27FC236}">
                <a16:creationId xmlns:a16="http://schemas.microsoft.com/office/drawing/2014/main" id="{90F15C3A-EBC7-4323-91D4-7BB718807F92}"/>
              </a:ext>
            </a:extLst>
          </p:cNvPr>
          <p:cNvPicPr>
            <a:picLocks noChangeAspect="1"/>
          </p:cNvPicPr>
          <p:nvPr/>
        </p:nvPicPr>
        <p:blipFill>
          <a:blip r:embed="rId4"/>
          <a:stretch>
            <a:fillRect/>
          </a:stretch>
        </p:blipFill>
        <p:spPr>
          <a:xfrm>
            <a:off x="7575300" y="727542"/>
            <a:ext cx="3953090" cy="2839323"/>
          </a:xfrm>
          <a:prstGeom prst="rect">
            <a:avLst/>
          </a:prstGeom>
        </p:spPr>
      </p:pic>
      <p:pic>
        <p:nvPicPr>
          <p:cNvPr id="13" name="Image 12">
            <a:extLst>
              <a:ext uri="{FF2B5EF4-FFF2-40B4-BE49-F238E27FC236}">
                <a16:creationId xmlns:a16="http://schemas.microsoft.com/office/drawing/2014/main" id="{EB8B2C5A-8A4E-4B6B-A779-152AFF385496}"/>
              </a:ext>
            </a:extLst>
          </p:cNvPr>
          <p:cNvPicPr>
            <a:picLocks noChangeAspect="1"/>
          </p:cNvPicPr>
          <p:nvPr/>
        </p:nvPicPr>
        <p:blipFill rotWithShape="1">
          <a:blip r:embed="rId5"/>
          <a:srcRect b="9432"/>
          <a:stretch/>
        </p:blipFill>
        <p:spPr>
          <a:xfrm>
            <a:off x="7609353" y="3736368"/>
            <a:ext cx="4052981" cy="2664210"/>
          </a:xfrm>
          <a:prstGeom prst="rect">
            <a:avLst/>
          </a:prstGeom>
        </p:spPr>
      </p:pic>
      <p:sp>
        <p:nvSpPr>
          <p:cNvPr id="14" name="ZoneTexte 13">
            <a:extLst>
              <a:ext uri="{FF2B5EF4-FFF2-40B4-BE49-F238E27FC236}">
                <a16:creationId xmlns:a16="http://schemas.microsoft.com/office/drawing/2014/main" id="{4595790F-C09C-4D0F-BEC1-59284B43AB98}"/>
              </a:ext>
            </a:extLst>
          </p:cNvPr>
          <p:cNvSpPr txBox="1"/>
          <p:nvPr/>
        </p:nvSpPr>
        <p:spPr>
          <a:xfrm>
            <a:off x="3815912" y="727543"/>
            <a:ext cx="2426211" cy="307777"/>
          </a:xfrm>
          <a:prstGeom prst="rect">
            <a:avLst/>
          </a:prstGeom>
          <a:noFill/>
        </p:spPr>
        <p:txBody>
          <a:bodyPr wrap="square" rtlCol="0">
            <a:spAutoFit/>
          </a:bodyPr>
          <a:lstStyle/>
          <a:p>
            <a:pPr algn="ctr"/>
            <a:r>
              <a:rPr lang="fr-FR" sz="1400" dirty="0">
                <a:solidFill>
                  <a:schemeClr val="bg1">
                    <a:lumMod val="50000"/>
                  </a:schemeClr>
                </a:solidFill>
                <a:highlight>
                  <a:srgbClr val="FFFF00"/>
                </a:highlight>
              </a:rPr>
              <a:t>Manuel Delagrave (page 54)</a:t>
            </a:r>
          </a:p>
        </p:txBody>
      </p:sp>
      <p:sp>
        <p:nvSpPr>
          <p:cNvPr id="15" name="Titre 1">
            <a:extLst>
              <a:ext uri="{FF2B5EF4-FFF2-40B4-BE49-F238E27FC236}">
                <a16:creationId xmlns:a16="http://schemas.microsoft.com/office/drawing/2014/main" id="{28418E13-29FC-4455-8A33-1D1A187D9B38}"/>
              </a:ext>
            </a:extLst>
          </p:cNvPr>
          <p:cNvSpPr txBox="1">
            <a:spLocks/>
          </p:cNvSpPr>
          <p:nvPr/>
        </p:nvSpPr>
        <p:spPr>
          <a:xfrm rot="16200000">
            <a:off x="4335869" y="3253054"/>
            <a:ext cx="5599955" cy="548931"/>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chemeClr val="bg1">
                    <a:lumMod val="50000"/>
                  </a:schemeClr>
                </a:solidFill>
              </a:rPr>
              <a:t>Lexique</a:t>
            </a:r>
            <a:endParaRPr lang="en-US" sz="3200" b="1" dirty="0">
              <a:solidFill>
                <a:schemeClr val="bg1">
                  <a:lumMod val="50000"/>
                </a:schemeClr>
              </a:solidFill>
            </a:endParaRPr>
          </a:p>
        </p:txBody>
      </p:sp>
    </p:spTree>
    <p:extLst>
      <p:ext uri="{BB962C8B-B14F-4D97-AF65-F5344CB8AC3E}">
        <p14:creationId xmlns:p14="http://schemas.microsoft.com/office/powerpoint/2010/main" val="2173393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CE02C-0A45-4D75-BF8C-9B326D701EBB}"/>
              </a:ext>
            </a:extLst>
          </p:cNvPr>
          <p:cNvSpPr>
            <a:spLocks noGrp="1"/>
          </p:cNvSpPr>
          <p:nvPr>
            <p:ph type="title"/>
          </p:nvPr>
        </p:nvSpPr>
        <p:spPr>
          <a:xfrm>
            <a:off x="360217" y="232121"/>
            <a:ext cx="9931249" cy="1074577"/>
          </a:xfrm>
        </p:spPr>
        <p:txBody>
          <a:bodyPr>
            <a:normAutofit fontScale="90000"/>
          </a:bodyPr>
          <a:lstStyle/>
          <a:p>
            <a:r>
              <a:rPr lang="fr-FR" sz="4000" dirty="0">
                <a:solidFill>
                  <a:schemeClr val="accent1"/>
                </a:solidFill>
              </a:rPr>
              <a:t>Synthèse du thème 1 :  l’intégration de l’entreprise dans son environnement</a:t>
            </a:r>
          </a:p>
        </p:txBody>
      </p:sp>
      <p:pic>
        <p:nvPicPr>
          <p:cNvPr id="3" name="Image 2">
            <a:extLst>
              <a:ext uri="{FF2B5EF4-FFF2-40B4-BE49-F238E27FC236}">
                <a16:creationId xmlns:a16="http://schemas.microsoft.com/office/drawing/2014/main" id="{A98936E9-3EE4-4B04-9FE6-084BA3B99AE8}"/>
              </a:ext>
            </a:extLst>
          </p:cNvPr>
          <p:cNvPicPr>
            <a:picLocks noChangeAspect="1"/>
          </p:cNvPicPr>
          <p:nvPr/>
        </p:nvPicPr>
        <p:blipFill>
          <a:blip r:embed="rId2"/>
          <a:stretch>
            <a:fillRect/>
          </a:stretch>
        </p:blipFill>
        <p:spPr>
          <a:xfrm>
            <a:off x="828599" y="6423921"/>
            <a:ext cx="10534801" cy="377985"/>
          </a:xfrm>
          <a:prstGeom prst="rect">
            <a:avLst/>
          </a:prstGeom>
        </p:spPr>
      </p:pic>
      <p:pic>
        <p:nvPicPr>
          <p:cNvPr id="4" name="Image 3">
            <a:extLst>
              <a:ext uri="{FF2B5EF4-FFF2-40B4-BE49-F238E27FC236}">
                <a16:creationId xmlns:a16="http://schemas.microsoft.com/office/drawing/2014/main" id="{F641451E-01D6-4ECA-A9C9-48016A78F953}"/>
              </a:ext>
            </a:extLst>
          </p:cNvPr>
          <p:cNvPicPr>
            <a:picLocks noChangeAspect="1"/>
          </p:cNvPicPr>
          <p:nvPr/>
        </p:nvPicPr>
        <p:blipFill rotWithShape="1">
          <a:blip r:embed="rId3"/>
          <a:srcRect l="23707" r="16335"/>
          <a:stretch/>
        </p:blipFill>
        <p:spPr>
          <a:xfrm>
            <a:off x="10291466" y="232122"/>
            <a:ext cx="1540315" cy="941304"/>
          </a:xfrm>
          <a:prstGeom prst="rect">
            <a:avLst/>
          </a:prstGeom>
        </p:spPr>
      </p:pic>
      <p:sp>
        <p:nvSpPr>
          <p:cNvPr id="5" name="ZoneTexte 4">
            <a:extLst>
              <a:ext uri="{FF2B5EF4-FFF2-40B4-BE49-F238E27FC236}">
                <a16:creationId xmlns:a16="http://schemas.microsoft.com/office/drawing/2014/main" id="{24A1590D-A18A-46BF-A7C3-58F32ADEC597}"/>
              </a:ext>
            </a:extLst>
          </p:cNvPr>
          <p:cNvSpPr txBox="1"/>
          <p:nvPr/>
        </p:nvSpPr>
        <p:spPr>
          <a:xfrm>
            <a:off x="6591869" y="887734"/>
            <a:ext cx="4313684" cy="646331"/>
          </a:xfrm>
          <a:prstGeom prst="rect">
            <a:avLst/>
          </a:prstGeom>
          <a:noFill/>
        </p:spPr>
        <p:txBody>
          <a:bodyPr wrap="square" rtlCol="0">
            <a:spAutoFit/>
          </a:bodyPr>
          <a:lstStyle/>
          <a:p>
            <a:pPr algn="ctr"/>
            <a:r>
              <a:rPr lang="fr-FR" b="1" dirty="0"/>
              <a:t>L’entreprise est insérée dans un environnement complexe : </a:t>
            </a:r>
          </a:p>
        </p:txBody>
      </p:sp>
      <p:sp>
        <p:nvSpPr>
          <p:cNvPr id="6" name="ZoneTexte 5">
            <a:extLst>
              <a:ext uri="{FF2B5EF4-FFF2-40B4-BE49-F238E27FC236}">
                <a16:creationId xmlns:a16="http://schemas.microsoft.com/office/drawing/2014/main" id="{E42BFAE6-7E4E-4846-B91E-6F9BBE34A681}"/>
              </a:ext>
            </a:extLst>
          </p:cNvPr>
          <p:cNvSpPr txBox="1"/>
          <p:nvPr/>
        </p:nvSpPr>
        <p:spPr>
          <a:xfrm>
            <a:off x="498763" y="2246089"/>
            <a:ext cx="3424844" cy="1200329"/>
          </a:xfrm>
          <a:prstGeom prst="rect">
            <a:avLst/>
          </a:prstGeom>
          <a:noFill/>
        </p:spPr>
        <p:txBody>
          <a:bodyPr wrap="square" rtlCol="0">
            <a:spAutoFit/>
          </a:bodyPr>
          <a:lstStyle/>
          <a:p>
            <a:r>
              <a:rPr lang="fr-FR" dirty="0"/>
              <a:t>Des finalités : « sa raison d’être »</a:t>
            </a:r>
          </a:p>
          <a:p>
            <a:pPr marL="285750" indent="-285750">
              <a:buFontTx/>
              <a:buChar char="-"/>
            </a:pPr>
            <a:r>
              <a:rPr lang="fr-FR" dirty="0"/>
              <a:t>Économique </a:t>
            </a:r>
          </a:p>
          <a:p>
            <a:pPr marL="285750" indent="-285750">
              <a:buFontTx/>
              <a:buChar char="-"/>
            </a:pPr>
            <a:r>
              <a:rPr lang="fr-FR" dirty="0"/>
              <a:t>Sociale </a:t>
            </a:r>
          </a:p>
          <a:p>
            <a:pPr marL="285750" indent="-285750">
              <a:buFontTx/>
              <a:buChar char="-"/>
            </a:pPr>
            <a:r>
              <a:rPr lang="fr-FR" dirty="0"/>
              <a:t>Sociétale </a:t>
            </a:r>
          </a:p>
        </p:txBody>
      </p:sp>
      <p:sp>
        <p:nvSpPr>
          <p:cNvPr id="7" name="ZoneTexte 6">
            <a:extLst>
              <a:ext uri="{FF2B5EF4-FFF2-40B4-BE49-F238E27FC236}">
                <a16:creationId xmlns:a16="http://schemas.microsoft.com/office/drawing/2014/main" id="{43668BDA-B65F-471A-99D4-D2A91730105F}"/>
              </a:ext>
            </a:extLst>
          </p:cNvPr>
          <p:cNvSpPr txBox="1"/>
          <p:nvPr/>
        </p:nvSpPr>
        <p:spPr>
          <a:xfrm>
            <a:off x="498763" y="3469627"/>
            <a:ext cx="3424844" cy="2031325"/>
          </a:xfrm>
          <a:prstGeom prst="rect">
            <a:avLst/>
          </a:prstGeom>
          <a:noFill/>
        </p:spPr>
        <p:txBody>
          <a:bodyPr wrap="square" rtlCol="0">
            <a:spAutoFit/>
          </a:bodyPr>
          <a:lstStyle/>
          <a:p>
            <a:r>
              <a:rPr lang="fr-FR" dirty="0"/>
              <a:t>Des interactions avec un large cercle de parties prenantes </a:t>
            </a:r>
          </a:p>
          <a:p>
            <a:pPr marL="285750" indent="-285750">
              <a:buFontTx/>
              <a:buChar char="-"/>
            </a:pPr>
            <a:r>
              <a:rPr lang="fr-FR" dirty="0"/>
              <a:t>Primaires : essentiels à son existence ; lien formel</a:t>
            </a:r>
          </a:p>
          <a:p>
            <a:pPr marL="285750" indent="-285750">
              <a:buFontTx/>
              <a:buChar char="-"/>
            </a:pPr>
            <a:r>
              <a:rPr lang="fr-FR" dirty="0"/>
              <a:t>Secondaires : non essentiels mais potentiellement impactant </a:t>
            </a:r>
          </a:p>
        </p:txBody>
      </p:sp>
      <p:sp>
        <p:nvSpPr>
          <p:cNvPr id="8" name="ZoneTexte 7">
            <a:extLst>
              <a:ext uri="{FF2B5EF4-FFF2-40B4-BE49-F238E27FC236}">
                <a16:creationId xmlns:a16="http://schemas.microsoft.com/office/drawing/2014/main" id="{8E2E8B3A-4FEB-406A-8538-CE8F06C1DB0D}"/>
              </a:ext>
            </a:extLst>
          </p:cNvPr>
          <p:cNvSpPr txBox="1"/>
          <p:nvPr/>
        </p:nvSpPr>
        <p:spPr>
          <a:xfrm>
            <a:off x="498763" y="5484201"/>
            <a:ext cx="3424844" cy="923330"/>
          </a:xfrm>
          <a:prstGeom prst="rect">
            <a:avLst/>
          </a:prstGeom>
          <a:noFill/>
        </p:spPr>
        <p:txBody>
          <a:bodyPr wrap="square" rtlCol="0">
            <a:spAutoFit/>
          </a:bodyPr>
          <a:lstStyle/>
          <a:p>
            <a:r>
              <a:rPr lang="fr-FR" dirty="0"/>
              <a:t>Une mesure de la performance grâce à des indicateurs en lien avec les finalités / objectifs</a:t>
            </a:r>
          </a:p>
        </p:txBody>
      </p:sp>
      <p:sp>
        <p:nvSpPr>
          <p:cNvPr id="9" name="ZoneTexte 8">
            <a:extLst>
              <a:ext uri="{FF2B5EF4-FFF2-40B4-BE49-F238E27FC236}">
                <a16:creationId xmlns:a16="http://schemas.microsoft.com/office/drawing/2014/main" id="{36666F76-73F2-4E88-9D4E-0AABCFE31824}"/>
              </a:ext>
            </a:extLst>
          </p:cNvPr>
          <p:cNvSpPr txBox="1"/>
          <p:nvPr/>
        </p:nvSpPr>
        <p:spPr>
          <a:xfrm>
            <a:off x="4214552" y="1620897"/>
            <a:ext cx="3657600" cy="923330"/>
          </a:xfrm>
          <a:prstGeom prst="rect">
            <a:avLst/>
          </a:prstGeom>
          <a:noFill/>
        </p:spPr>
        <p:txBody>
          <a:bodyPr wrap="square" rtlCol="0">
            <a:spAutoFit/>
          </a:bodyPr>
          <a:lstStyle/>
          <a:p>
            <a:r>
              <a:rPr lang="fr-FR" dirty="0"/>
              <a:t>Des relations avec des partenaires (parties prenantes) sécurisées par des contrats</a:t>
            </a:r>
          </a:p>
        </p:txBody>
      </p:sp>
      <p:sp>
        <p:nvSpPr>
          <p:cNvPr id="10" name="ZoneTexte 9">
            <a:extLst>
              <a:ext uri="{FF2B5EF4-FFF2-40B4-BE49-F238E27FC236}">
                <a16:creationId xmlns:a16="http://schemas.microsoft.com/office/drawing/2014/main" id="{CFA964C1-6D3B-44F2-8DE1-EEBCA9315B51}"/>
              </a:ext>
            </a:extLst>
          </p:cNvPr>
          <p:cNvSpPr txBox="1"/>
          <p:nvPr/>
        </p:nvSpPr>
        <p:spPr>
          <a:xfrm>
            <a:off x="4214552" y="2645683"/>
            <a:ext cx="3657600" cy="1200329"/>
          </a:xfrm>
          <a:prstGeom prst="rect">
            <a:avLst/>
          </a:prstGeom>
          <a:noFill/>
        </p:spPr>
        <p:txBody>
          <a:bodyPr wrap="square" rtlCol="0">
            <a:spAutoFit/>
          </a:bodyPr>
          <a:lstStyle/>
          <a:p>
            <a:r>
              <a:rPr lang="fr-FR" dirty="0"/>
              <a:t>Une phase précontractuelle (pourparlers) pouvant conduire à un accord (contrat) selon des principes de liberté, bonne foi et loyauté</a:t>
            </a:r>
          </a:p>
        </p:txBody>
      </p:sp>
      <p:sp>
        <p:nvSpPr>
          <p:cNvPr id="11" name="ZoneTexte 10">
            <a:extLst>
              <a:ext uri="{FF2B5EF4-FFF2-40B4-BE49-F238E27FC236}">
                <a16:creationId xmlns:a16="http://schemas.microsoft.com/office/drawing/2014/main" id="{17F83D5B-6B76-435B-A54E-646DA6BD4917}"/>
              </a:ext>
            </a:extLst>
          </p:cNvPr>
          <p:cNvSpPr txBox="1"/>
          <p:nvPr/>
        </p:nvSpPr>
        <p:spPr>
          <a:xfrm>
            <a:off x="4214552" y="3894227"/>
            <a:ext cx="3657600" cy="1477328"/>
          </a:xfrm>
          <a:prstGeom prst="rect">
            <a:avLst/>
          </a:prstGeom>
          <a:noFill/>
        </p:spPr>
        <p:txBody>
          <a:bodyPr wrap="square" rtlCol="0">
            <a:spAutoFit/>
          </a:bodyPr>
          <a:lstStyle/>
          <a:p>
            <a:r>
              <a:rPr lang="fr-FR" dirty="0"/>
              <a:t>Des contrats établis dans le respect des conditions de validité </a:t>
            </a:r>
          </a:p>
          <a:p>
            <a:pPr marL="285750" indent="-285750">
              <a:buFontTx/>
              <a:buChar char="-"/>
            </a:pPr>
            <a:r>
              <a:rPr lang="fr-FR" dirty="0"/>
              <a:t>Consentement libre et éclairé</a:t>
            </a:r>
          </a:p>
          <a:p>
            <a:pPr marL="285750" indent="-285750">
              <a:buFontTx/>
              <a:buChar char="-"/>
            </a:pPr>
            <a:r>
              <a:rPr lang="fr-FR" dirty="0"/>
              <a:t>Capacité juridique</a:t>
            </a:r>
          </a:p>
          <a:p>
            <a:pPr marL="285750" indent="-285750">
              <a:buFontTx/>
              <a:buChar char="-"/>
            </a:pPr>
            <a:r>
              <a:rPr lang="fr-FR" dirty="0"/>
              <a:t>Contenu licite et certain</a:t>
            </a:r>
          </a:p>
        </p:txBody>
      </p:sp>
      <p:sp>
        <p:nvSpPr>
          <p:cNvPr id="12" name="ZoneTexte 11">
            <a:extLst>
              <a:ext uri="{FF2B5EF4-FFF2-40B4-BE49-F238E27FC236}">
                <a16:creationId xmlns:a16="http://schemas.microsoft.com/office/drawing/2014/main" id="{677515A6-D339-45CF-81A0-244DB7A8D0CC}"/>
              </a:ext>
            </a:extLst>
          </p:cNvPr>
          <p:cNvSpPr txBox="1"/>
          <p:nvPr/>
        </p:nvSpPr>
        <p:spPr>
          <a:xfrm>
            <a:off x="4203465" y="5492396"/>
            <a:ext cx="3657600" cy="923330"/>
          </a:xfrm>
          <a:prstGeom prst="rect">
            <a:avLst/>
          </a:prstGeom>
          <a:noFill/>
        </p:spPr>
        <p:txBody>
          <a:bodyPr wrap="square" rtlCol="0">
            <a:spAutoFit/>
          </a:bodyPr>
          <a:lstStyle/>
          <a:p>
            <a:r>
              <a:rPr lang="fr-FR" dirty="0"/>
              <a:t>Des effets juridiques sur les l’entreprise et ses partenaires (droits et obligations) </a:t>
            </a:r>
          </a:p>
        </p:txBody>
      </p:sp>
      <p:sp>
        <p:nvSpPr>
          <p:cNvPr id="13" name="ZoneTexte 12">
            <a:extLst>
              <a:ext uri="{FF2B5EF4-FFF2-40B4-BE49-F238E27FC236}">
                <a16:creationId xmlns:a16="http://schemas.microsoft.com/office/drawing/2014/main" id="{4641CBC0-0CD4-4C8B-A3FB-7297DFB18CE2}"/>
              </a:ext>
            </a:extLst>
          </p:cNvPr>
          <p:cNvSpPr txBox="1"/>
          <p:nvPr/>
        </p:nvSpPr>
        <p:spPr>
          <a:xfrm>
            <a:off x="8301649" y="1601984"/>
            <a:ext cx="3801685" cy="923330"/>
          </a:xfrm>
          <a:prstGeom prst="rect">
            <a:avLst/>
          </a:prstGeom>
          <a:noFill/>
        </p:spPr>
        <p:txBody>
          <a:bodyPr wrap="square" rtlCol="0">
            <a:spAutoFit/>
          </a:bodyPr>
          <a:lstStyle/>
          <a:p>
            <a:r>
              <a:rPr lang="fr-FR" dirty="0"/>
              <a:t>Des échanges avec les agents économiques (intégration dans le circuit économique)</a:t>
            </a:r>
          </a:p>
        </p:txBody>
      </p:sp>
      <p:sp>
        <p:nvSpPr>
          <p:cNvPr id="14" name="ZoneTexte 13">
            <a:extLst>
              <a:ext uri="{FF2B5EF4-FFF2-40B4-BE49-F238E27FC236}">
                <a16:creationId xmlns:a16="http://schemas.microsoft.com/office/drawing/2014/main" id="{B592BA96-C26A-4D57-B2DE-08B4F7CCA246}"/>
              </a:ext>
            </a:extLst>
          </p:cNvPr>
          <p:cNvSpPr txBox="1"/>
          <p:nvPr/>
        </p:nvSpPr>
        <p:spPr>
          <a:xfrm>
            <a:off x="8290564" y="2682999"/>
            <a:ext cx="3801684" cy="646331"/>
          </a:xfrm>
          <a:prstGeom prst="rect">
            <a:avLst/>
          </a:prstGeom>
          <a:noFill/>
        </p:spPr>
        <p:txBody>
          <a:bodyPr wrap="square" rtlCol="0">
            <a:spAutoFit/>
          </a:bodyPr>
          <a:lstStyle/>
          <a:p>
            <a:r>
              <a:rPr lang="fr-FR" dirty="0"/>
              <a:t>Des relations de coopération et/ou de concurrence avec d’autres entreprises</a:t>
            </a:r>
          </a:p>
        </p:txBody>
      </p:sp>
      <p:sp>
        <p:nvSpPr>
          <p:cNvPr id="15" name="ZoneTexte 14">
            <a:extLst>
              <a:ext uri="{FF2B5EF4-FFF2-40B4-BE49-F238E27FC236}">
                <a16:creationId xmlns:a16="http://schemas.microsoft.com/office/drawing/2014/main" id="{CDF954DB-E5E4-47A3-BD8D-AC08C315A8C4}"/>
              </a:ext>
            </a:extLst>
          </p:cNvPr>
          <p:cNvSpPr txBox="1"/>
          <p:nvPr/>
        </p:nvSpPr>
        <p:spPr>
          <a:xfrm>
            <a:off x="8279479" y="3487015"/>
            <a:ext cx="3823855" cy="1477328"/>
          </a:xfrm>
          <a:prstGeom prst="rect">
            <a:avLst/>
          </a:prstGeom>
          <a:noFill/>
        </p:spPr>
        <p:txBody>
          <a:bodyPr wrap="square" rtlCol="0">
            <a:spAutoFit/>
          </a:bodyPr>
          <a:lstStyle/>
          <a:p>
            <a:r>
              <a:rPr lang="fr-FR" dirty="0"/>
              <a:t>Un positionnement sur des marchés où se rencontrent l’offre et la demande, plus ou moins accessibles (barrières à l’entrée) et informés (asymétries d’information)</a:t>
            </a:r>
          </a:p>
        </p:txBody>
      </p:sp>
      <p:sp>
        <p:nvSpPr>
          <p:cNvPr id="16" name="ZoneTexte 15">
            <a:extLst>
              <a:ext uri="{FF2B5EF4-FFF2-40B4-BE49-F238E27FC236}">
                <a16:creationId xmlns:a16="http://schemas.microsoft.com/office/drawing/2014/main" id="{7719EC17-D670-4750-A182-34C2FB9F9E0B}"/>
              </a:ext>
            </a:extLst>
          </p:cNvPr>
          <p:cNvSpPr txBox="1"/>
          <p:nvPr/>
        </p:nvSpPr>
        <p:spPr>
          <a:xfrm>
            <a:off x="8279479" y="5080333"/>
            <a:ext cx="3801684" cy="923330"/>
          </a:xfrm>
          <a:prstGeom prst="rect">
            <a:avLst/>
          </a:prstGeom>
          <a:noFill/>
        </p:spPr>
        <p:txBody>
          <a:bodyPr wrap="square" rtlCol="0">
            <a:spAutoFit/>
          </a:bodyPr>
          <a:lstStyle/>
          <a:p>
            <a:r>
              <a:rPr lang="fr-FR" dirty="0"/>
              <a:t>Besoin de financement adressé notamment aux banques, marchés financiers</a:t>
            </a:r>
          </a:p>
        </p:txBody>
      </p:sp>
      <p:sp>
        <p:nvSpPr>
          <p:cNvPr id="17" name="ZoneTexte 16">
            <a:extLst>
              <a:ext uri="{FF2B5EF4-FFF2-40B4-BE49-F238E27FC236}">
                <a16:creationId xmlns:a16="http://schemas.microsoft.com/office/drawing/2014/main" id="{6E6DAE11-7F7F-4CF0-8EA3-A2F2FCF419F2}"/>
              </a:ext>
            </a:extLst>
          </p:cNvPr>
          <p:cNvSpPr txBox="1"/>
          <p:nvPr/>
        </p:nvSpPr>
        <p:spPr>
          <a:xfrm>
            <a:off x="8279479" y="6130217"/>
            <a:ext cx="3801684" cy="369332"/>
          </a:xfrm>
          <a:prstGeom prst="rect">
            <a:avLst/>
          </a:prstGeom>
          <a:noFill/>
        </p:spPr>
        <p:txBody>
          <a:bodyPr wrap="square" rtlCol="0">
            <a:spAutoFit/>
          </a:bodyPr>
          <a:lstStyle/>
          <a:p>
            <a:r>
              <a:rPr lang="fr-FR" dirty="0"/>
              <a:t>Des externalités positives, négatives </a:t>
            </a:r>
          </a:p>
        </p:txBody>
      </p:sp>
      <p:sp>
        <p:nvSpPr>
          <p:cNvPr id="18" name="ZoneTexte 17">
            <a:extLst>
              <a:ext uri="{FF2B5EF4-FFF2-40B4-BE49-F238E27FC236}">
                <a16:creationId xmlns:a16="http://schemas.microsoft.com/office/drawing/2014/main" id="{C9E20DFC-FAAA-4C9B-BFE1-F560554B7715}"/>
              </a:ext>
            </a:extLst>
          </p:cNvPr>
          <p:cNvSpPr txBox="1"/>
          <p:nvPr/>
        </p:nvSpPr>
        <p:spPr>
          <a:xfrm>
            <a:off x="498762" y="1534065"/>
            <a:ext cx="3424844" cy="646331"/>
          </a:xfrm>
          <a:prstGeom prst="rect">
            <a:avLst/>
          </a:prstGeom>
          <a:noFill/>
          <a:ln>
            <a:noFill/>
          </a:ln>
        </p:spPr>
        <p:txBody>
          <a:bodyPr wrap="square" rtlCol="0">
            <a:spAutoFit/>
          </a:bodyPr>
          <a:lstStyle/>
          <a:p>
            <a:r>
              <a:rPr lang="fr-FR" dirty="0"/>
              <a:t>De la création au développement (entrepreneuriat, management)</a:t>
            </a:r>
          </a:p>
        </p:txBody>
      </p:sp>
      <p:cxnSp>
        <p:nvCxnSpPr>
          <p:cNvPr id="20" name="Connecteur droit 19">
            <a:extLst>
              <a:ext uri="{FF2B5EF4-FFF2-40B4-BE49-F238E27FC236}">
                <a16:creationId xmlns:a16="http://schemas.microsoft.com/office/drawing/2014/main" id="{34A06624-5E9E-4E5B-B9C9-489FD8DE17F6}"/>
              </a:ext>
            </a:extLst>
          </p:cNvPr>
          <p:cNvCxnSpPr/>
          <p:nvPr/>
        </p:nvCxnSpPr>
        <p:spPr>
          <a:xfrm>
            <a:off x="498763" y="2229699"/>
            <a:ext cx="3319547" cy="1639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75B675F1-35A6-4887-8367-5EEE237760FD}"/>
              </a:ext>
            </a:extLst>
          </p:cNvPr>
          <p:cNvCxnSpPr/>
          <p:nvPr/>
        </p:nvCxnSpPr>
        <p:spPr>
          <a:xfrm>
            <a:off x="509849" y="3458972"/>
            <a:ext cx="3319547" cy="1639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E68D7D3-8A58-43FF-905D-D606B90EEEC4}"/>
              </a:ext>
            </a:extLst>
          </p:cNvPr>
          <p:cNvCxnSpPr/>
          <p:nvPr/>
        </p:nvCxnSpPr>
        <p:spPr>
          <a:xfrm>
            <a:off x="498762" y="5500951"/>
            <a:ext cx="3319547" cy="1639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97E88E0-0F2F-48F4-8F0C-D71026B4E8D3}"/>
              </a:ext>
            </a:extLst>
          </p:cNvPr>
          <p:cNvCxnSpPr/>
          <p:nvPr/>
        </p:nvCxnSpPr>
        <p:spPr>
          <a:xfrm>
            <a:off x="4308763" y="2623177"/>
            <a:ext cx="3319547" cy="1639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F0C9BB9-CA56-4C10-AB57-39419B5861B6}"/>
              </a:ext>
            </a:extLst>
          </p:cNvPr>
          <p:cNvCxnSpPr/>
          <p:nvPr/>
        </p:nvCxnSpPr>
        <p:spPr>
          <a:xfrm>
            <a:off x="4308762" y="3866508"/>
            <a:ext cx="3319547" cy="1639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7272AAAA-0965-4A4A-AB7C-1768CC4D5EC6}"/>
              </a:ext>
            </a:extLst>
          </p:cNvPr>
          <p:cNvCxnSpPr/>
          <p:nvPr/>
        </p:nvCxnSpPr>
        <p:spPr>
          <a:xfrm>
            <a:off x="4308761" y="5484562"/>
            <a:ext cx="3319547" cy="1639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E1095D4-7931-4676-BCDC-C6806FA339D8}"/>
              </a:ext>
            </a:extLst>
          </p:cNvPr>
          <p:cNvCxnSpPr>
            <a:cxnSpLocks/>
          </p:cNvCxnSpPr>
          <p:nvPr/>
        </p:nvCxnSpPr>
        <p:spPr>
          <a:xfrm>
            <a:off x="8415253" y="2607602"/>
            <a:ext cx="357447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4D525F01-7D6C-4CE7-9CDA-A6581FA89408}"/>
              </a:ext>
            </a:extLst>
          </p:cNvPr>
          <p:cNvCxnSpPr>
            <a:cxnSpLocks/>
          </p:cNvCxnSpPr>
          <p:nvPr/>
        </p:nvCxnSpPr>
        <p:spPr>
          <a:xfrm>
            <a:off x="8415253" y="3376863"/>
            <a:ext cx="357447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14D64A7-C5AF-429C-B0D9-D7971CC0145B}"/>
              </a:ext>
            </a:extLst>
          </p:cNvPr>
          <p:cNvCxnSpPr>
            <a:cxnSpLocks/>
          </p:cNvCxnSpPr>
          <p:nvPr/>
        </p:nvCxnSpPr>
        <p:spPr>
          <a:xfrm>
            <a:off x="8370911" y="4996782"/>
            <a:ext cx="357447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E921EF5-9132-409C-8C8D-FC77E0C2A747}"/>
              </a:ext>
            </a:extLst>
          </p:cNvPr>
          <p:cNvCxnSpPr>
            <a:cxnSpLocks/>
          </p:cNvCxnSpPr>
          <p:nvPr/>
        </p:nvCxnSpPr>
        <p:spPr>
          <a:xfrm>
            <a:off x="8393084" y="6100266"/>
            <a:ext cx="357447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necteur : en angle 31">
            <a:extLst>
              <a:ext uri="{FF2B5EF4-FFF2-40B4-BE49-F238E27FC236}">
                <a16:creationId xmlns:a16="http://schemas.microsoft.com/office/drawing/2014/main" id="{FD7FE6CD-C969-45CE-ABFC-34F31D31C464}"/>
              </a:ext>
            </a:extLst>
          </p:cNvPr>
          <p:cNvCxnSpPr>
            <a:cxnSpLocks/>
          </p:cNvCxnSpPr>
          <p:nvPr/>
        </p:nvCxnSpPr>
        <p:spPr>
          <a:xfrm flipV="1">
            <a:off x="7650478" y="2158452"/>
            <a:ext cx="640086" cy="254299"/>
          </a:xfrm>
          <a:prstGeom prst="bentConnector3">
            <a:avLst>
              <a:gd name="adj1" fmla="val 55012"/>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1" name="Groupe 30">
            <a:extLst>
              <a:ext uri="{FF2B5EF4-FFF2-40B4-BE49-F238E27FC236}">
                <a16:creationId xmlns:a16="http://schemas.microsoft.com/office/drawing/2014/main" id="{34D39A03-3650-4C70-A99C-9C2AAD2230AC}"/>
              </a:ext>
            </a:extLst>
          </p:cNvPr>
          <p:cNvGrpSpPr/>
          <p:nvPr/>
        </p:nvGrpSpPr>
        <p:grpSpPr>
          <a:xfrm>
            <a:off x="3687336" y="2087052"/>
            <a:ext cx="527923" cy="2198690"/>
            <a:chOff x="3687336" y="2087052"/>
            <a:chExt cx="527923" cy="2198690"/>
          </a:xfrm>
        </p:grpSpPr>
        <p:cxnSp>
          <p:nvCxnSpPr>
            <p:cNvPr id="46" name="Connecteur droit 45">
              <a:extLst>
                <a:ext uri="{FF2B5EF4-FFF2-40B4-BE49-F238E27FC236}">
                  <a16:creationId xmlns:a16="http://schemas.microsoft.com/office/drawing/2014/main" id="{4C5481CD-071B-4EB7-9FDC-47378E8B4798}"/>
                </a:ext>
              </a:extLst>
            </p:cNvPr>
            <p:cNvCxnSpPr>
              <a:cxnSpLocks/>
            </p:cNvCxnSpPr>
            <p:nvPr/>
          </p:nvCxnSpPr>
          <p:spPr>
            <a:xfrm>
              <a:off x="3687336" y="4285742"/>
              <a:ext cx="28040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E904AD25-EF93-4896-9DC9-5D7CBBF680FB}"/>
                </a:ext>
              </a:extLst>
            </p:cNvPr>
            <p:cNvGrpSpPr/>
            <p:nvPr/>
          </p:nvGrpSpPr>
          <p:grpSpPr>
            <a:xfrm>
              <a:off x="3967737" y="2087052"/>
              <a:ext cx="247522" cy="2192567"/>
              <a:chOff x="3967737" y="2087912"/>
              <a:chExt cx="247522" cy="2192567"/>
            </a:xfrm>
          </p:grpSpPr>
          <p:cxnSp>
            <p:nvCxnSpPr>
              <p:cNvPr id="47" name="Connecteur droit 46">
                <a:extLst>
                  <a:ext uri="{FF2B5EF4-FFF2-40B4-BE49-F238E27FC236}">
                    <a16:creationId xmlns:a16="http://schemas.microsoft.com/office/drawing/2014/main" id="{A8C891A7-ED50-4B84-B729-1BF59B2A2516}"/>
                  </a:ext>
                </a:extLst>
              </p:cNvPr>
              <p:cNvCxnSpPr>
                <a:cxnSpLocks/>
              </p:cNvCxnSpPr>
              <p:nvPr/>
            </p:nvCxnSpPr>
            <p:spPr>
              <a:xfrm flipV="1">
                <a:off x="3967737" y="2087912"/>
                <a:ext cx="0" cy="219256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3FC852D5-8DA1-45F2-B1A3-A8D5124F500B}"/>
                  </a:ext>
                </a:extLst>
              </p:cNvPr>
              <p:cNvCxnSpPr>
                <a:cxnSpLocks/>
              </p:cNvCxnSpPr>
              <p:nvPr/>
            </p:nvCxnSpPr>
            <p:spPr>
              <a:xfrm>
                <a:off x="3971561" y="2087912"/>
                <a:ext cx="243698" cy="526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 name="Groupe 18">
            <a:extLst>
              <a:ext uri="{FF2B5EF4-FFF2-40B4-BE49-F238E27FC236}">
                <a16:creationId xmlns:a16="http://schemas.microsoft.com/office/drawing/2014/main" id="{FE071E18-9452-45E8-B5B8-05B3B1C23363}"/>
              </a:ext>
            </a:extLst>
          </p:cNvPr>
          <p:cNvGrpSpPr/>
          <p:nvPr/>
        </p:nvGrpSpPr>
        <p:grpSpPr>
          <a:xfrm>
            <a:off x="157738" y="2642303"/>
            <a:ext cx="247522" cy="3781618"/>
            <a:chOff x="157738" y="2642303"/>
            <a:chExt cx="247522" cy="3781618"/>
          </a:xfrm>
        </p:grpSpPr>
        <p:cxnSp>
          <p:nvCxnSpPr>
            <p:cNvPr id="55" name="Connecteur droit 54">
              <a:extLst>
                <a:ext uri="{FF2B5EF4-FFF2-40B4-BE49-F238E27FC236}">
                  <a16:creationId xmlns:a16="http://schemas.microsoft.com/office/drawing/2014/main" id="{51617474-227A-4529-B295-FA87285682CB}"/>
                </a:ext>
              </a:extLst>
            </p:cNvPr>
            <p:cNvCxnSpPr>
              <a:cxnSpLocks/>
            </p:cNvCxnSpPr>
            <p:nvPr/>
          </p:nvCxnSpPr>
          <p:spPr>
            <a:xfrm flipH="1" flipV="1">
              <a:off x="157738" y="2642304"/>
              <a:ext cx="48664" cy="378161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F0DF4603-10CF-486E-A545-6D311D66E220}"/>
                </a:ext>
              </a:extLst>
            </p:cNvPr>
            <p:cNvCxnSpPr>
              <a:cxnSpLocks/>
            </p:cNvCxnSpPr>
            <p:nvPr/>
          </p:nvCxnSpPr>
          <p:spPr>
            <a:xfrm>
              <a:off x="161562" y="2642303"/>
              <a:ext cx="243698" cy="526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59" name="Connecteur droit 58">
            <a:extLst>
              <a:ext uri="{FF2B5EF4-FFF2-40B4-BE49-F238E27FC236}">
                <a16:creationId xmlns:a16="http://schemas.microsoft.com/office/drawing/2014/main" id="{2867E3E4-D4E9-4968-B642-2B1079F9AE2E}"/>
              </a:ext>
            </a:extLst>
          </p:cNvPr>
          <p:cNvCxnSpPr>
            <a:cxnSpLocks/>
          </p:cNvCxnSpPr>
          <p:nvPr/>
        </p:nvCxnSpPr>
        <p:spPr>
          <a:xfrm flipH="1">
            <a:off x="206403" y="6432115"/>
            <a:ext cx="8050904" cy="238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70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50D6DB-6760-4D45-A5A7-5E09A831E280}"/>
              </a:ext>
            </a:extLst>
          </p:cNvPr>
          <p:cNvSpPr>
            <a:spLocks noGrp="1"/>
          </p:cNvSpPr>
          <p:nvPr>
            <p:ph type="title"/>
          </p:nvPr>
        </p:nvSpPr>
        <p:spPr>
          <a:xfrm>
            <a:off x="838200" y="365125"/>
            <a:ext cx="10515600" cy="646331"/>
          </a:xfrm>
        </p:spPr>
        <p:txBody>
          <a:bodyPr/>
          <a:lstStyle/>
          <a:p>
            <a:r>
              <a:rPr lang="fr-FR" sz="4000" dirty="0">
                <a:solidFill>
                  <a:schemeClr val="accent1"/>
                </a:solidFill>
              </a:rPr>
              <a:t>Pour aller plus loin sur … </a:t>
            </a:r>
          </a:p>
        </p:txBody>
      </p:sp>
      <p:sp>
        <p:nvSpPr>
          <p:cNvPr id="4" name="ZoneTexte 3">
            <a:extLst>
              <a:ext uri="{FF2B5EF4-FFF2-40B4-BE49-F238E27FC236}">
                <a16:creationId xmlns:a16="http://schemas.microsoft.com/office/drawing/2014/main" id="{52FE8CBC-8C3A-4B84-8D6C-C7BB5870ED5B}"/>
              </a:ext>
            </a:extLst>
          </p:cNvPr>
          <p:cNvSpPr txBox="1"/>
          <p:nvPr/>
        </p:nvSpPr>
        <p:spPr>
          <a:xfrm>
            <a:off x="1110585" y="2524052"/>
            <a:ext cx="5372101" cy="1200329"/>
          </a:xfrm>
          <a:prstGeom prst="rect">
            <a:avLst/>
          </a:prstGeom>
          <a:noFill/>
        </p:spPr>
        <p:txBody>
          <a:bodyPr wrap="square">
            <a:spAutoFit/>
          </a:bodyPr>
          <a:lstStyle/>
          <a:p>
            <a:r>
              <a:rPr lang="fr-FR" dirty="0">
                <a:hlinkClick r:id="rId2">
                  <a:extLst>
                    <a:ext uri="{A12FA001-AC4F-418D-AE19-62706E023703}">
                      <ahyp:hlinkClr xmlns:ahyp="http://schemas.microsoft.com/office/drawing/2018/hyperlinkcolor" val="tx"/>
                    </a:ext>
                  </a:extLst>
                </a:hlinkClick>
              </a:rPr>
              <a:t>La concurrence (pure et parfaite)</a:t>
            </a:r>
          </a:p>
          <a:p>
            <a:r>
              <a:rPr lang="fr-FR" dirty="0">
                <a:solidFill>
                  <a:srgbClr val="0563C1"/>
                </a:solidFill>
                <a:hlinkClick r:id="rId2">
                  <a:extLst>
                    <a:ext uri="{A12FA001-AC4F-418D-AE19-62706E023703}">
                      <ahyp:hlinkClr xmlns:ahyp="http://schemas.microsoft.com/office/drawing/2018/hyperlinkcolor" val="tx"/>
                    </a:ext>
                  </a:extLst>
                </a:hlinkClick>
              </a:rPr>
              <a:t>https://www.alternatives-economiques.fr/concurrence-pure-parfaite/00080761</a:t>
            </a:r>
            <a:endParaRPr lang="fr-FR" dirty="0"/>
          </a:p>
          <a:p>
            <a:endParaRPr lang="fr-FR" dirty="0"/>
          </a:p>
        </p:txBody>
      </p:sp>
      <p:sp>
        <p:nvSpPr>
          <p:cNvPr id="8" name="ZoneTexte 7">
            <a:extLst>
              <a:ext uri="{FF2B5EF4-FFF2-40B4-BE49-F238E27FC236}">
                <a16:creationId xmlns:a16="http://schemas.microsoft.com/office/drawing/2014/main" id="{D52F276D-2F3E-4D01-83EE-116B83DD0D6F}"/>
              </a:ext>
            </a:extLst>
          </p:cNvPr>
          <p:cNvSpPr txBox="1"/>
          <p:nvPr/>
        </p:nvSpPr>
        <p:spPr>
          <a:xfrm>
            <a:off x="1110585" y="3777688"/>
            <a:ext cx="5508578" cy="1200329"/>
          </a:xfrm>
          <a:prstGeom prst="rect">
            <a:avLst/>
          </a:prstGeom>
          <a:noFill/>
          <a:ln>
            <a:noFill/>
          </a:ln>
        </p:spPr>
        <p:txBody>
          <a:bodyPr wrap="square">
            <a:spAutoFit/>
          </a:bodyPr>
          <a:lstStyle/>
          <a:p>
            <a:r>
              <a:rPr lang="fr-FR" u="sng" dirty="0"/>
              <a:t>Internet réinvente le commerce</a:t>
            </a:r>
          </a:p>
          <a:p>
            <a:r>
              <a:rPr lang="fr-FR" dirty="0">
                <a:hlinkClick r:id="rId3"/>
              </a:rPr>
              <a:t>https://www.alternatives-economiques.fr/internet-reinvente-commerce/00033146</a:t>
            </a:r>
            <a:endParaRPr lang="fr-FR" dirty="0"/>
          </a:p>
          <a:p>
            <a:endParaRPr lang="fr-FR" dirty="0"/>
          </a:p>
        </p:txBody>
      </p:sp>
      <p:sp>
        <p:nvSpPr>
          <p:cNvPr id="10" name="ZoneTexte 9">
            <a:extLst>
              <a:ext uri="{FF2B5EF4-FFF2-40B4-BE49-F238E27FC236}">
                <a16:creationId xmlns:a16="http://schemas.microsoft.com/office/drawing/2014/main" id="{7FF45A29-627A-4CFC-82E2-1AA3ED5F5F81}"/>
              </a:ext>
            </a:extLst>
          </p:cNvPr>
          <p:cNvSpPr txBox="1"/>
          <p:nvPr/>
        </p:nvSpPr>
        <p:spPr>
          <a:xfrm>
            <a:off x="1110586" y="1427859"/>
            <a:ext cx="9970827" cy="646331"/>
          </a:xfrm>
          <a:prstGeom prst="rect">
            <a:avLst/>
          </a:prstGeom>
          <a:noFill/>
        </p:spPr>
        <p:txBody>
          <a:bodyPr wrap="square">
            <a:spAutoFit/>
          </a:bodyPr>
          <a:lstStyle/>
          <a:p>
            <a:r>
              <a:rPr lang="fr-FR" dirty="0">
                <a:hlinkClick r:id="rId4"/>
              </a:rPr>
              <a:t>https://www.parrot.com/assets/s3fs-public/2019-01/presentationt22016.pdf</a:t>
            </a:r>
            <a:endParaRPr lang="fr-FR" dirty="0"/>
          </a:p>
          <a:p>
            <a:endParaRPr lang="fr-FR" dirty="0"/>
          </a:p>
        </p:txBody>
      </p:sp>
      <p:sp>
        <p:nvSpPr>
          <p:cNvPr id="12" name="ZoneTexte 11">
            <a:extLst>
              <a:ext uri="{FF2B5EF4-FFF2-40B4-BE49-F238E27FC236}">
                <a16:creationId xmlns:a16="http://schemas.microsoft.com/office/drawing/2014/main" id="{BC9B128A-7450-4180-ABCF-88FA9B549A26}"/>
              </a:ext>
            </a:extLst>
          </p:cNvPr>
          <p:cNvSpPr txBox="1"/>
          <p:nvPr/>
        </p:nvSpPr>
        <p:spPr>
          <a:xfrm>
            <a:off x="838198" y="2017232"/>
            <a:ext cx="6096000" cy="400110"/>
          </a:xfrm>
          <a:prstGeom prst="rect">
            <a:avLst/>
          </a:prstGeom>
          <a:noFill/>
        </p:spPr>
        <p:txBody>
          <a:bodyPr wrap="square">
            <a:spAutoFit/>
          </a:bodyPr>
          <a:lstStyle/>
          <a:p>
            <a:pPr marL="285750" indent="-285750">
              <a:buFont typeface="Wingdings" panose="05000000000000000000" pitchFamily="2" charset="2"/>
              <a:buChar char="§"/>
            </a:pPr>
            <a:r>
              <a:rPr lang="fr-FR" sz="2000" dirty="0"/>
              <a:t>Le marché et la concurrence</a:t>
            </a:r>
          </a:p>
        </p:txBody>
      </p:sp>
      <p:sp>
        <p:nvSpPr>
          <p:cNvPr id="13" name="ZoneTexte 12">
            <a:extLst>
              <a:ext uri="{FF2B5EF4-FFF2-40B4-BE49-F238E27FC236}">
                <a16:creationId xmlns:a16="http://schemas.microsoft.com/office/drawing/2014/main" id="{90567D7C-EB38-4C42-818E-BFB4A9187DCE}"/>
              </a:ext>
            </a:extLst>
          </p:cNvPr>
          <p:cNvSpPr txBox="1"/>
          <p:nvPr/>
        </p:nvSpPr>
        <p:spPr>
          <a:xfrm>
            <a:off x="838198" y="1106842"/>
            <a:ext cx="6096000" cy="400110"/>
          </a:xfrm>
          <a:prstGeom prst="rect">
            <a:avLst/>
          </a:prstGeom>
          <a:noFill/>
        </p:spPr>
        <p:txBody>
          <a:bodyPr wrap="square">
            <a:spAutoFit/>
          </a:bodyPr>
          <a:lstStyle/>
          <a:p>
            <a:pPr marL="285750" indent="-285750">
              <a:buFont typeface="Wingdings" panose="05000000000000000000" pitchFamily="2" charset="2"/>
              <a:buChar char="§"/>
            </a:pPr>
            <a:r>
              <a:rPr lang="fr-FR" sz="2000" dirty="0"/>
              <a:t>Parrot : exemple de présentation aux investisseurs </a:t>
            </a:r>
          </a:p>
        </p:txBody>
      </p:sp>
      <p:sp>
        <p:nvSpPr>
          <p:cNvPr id="11" name="ZoneTexte 10">
            <a:extLst>
              <a:ext uri="{FF2B5EF4-FFF2-40B4-BE49-F238E27FC236}">
                <a16:creationId xmlns:a16="http://schemas.microsoft.com/office/drawing/2014/main" id="{923FBF7B-6B4A-4EE9-A79F-583BCE9839CC}"/>
              </a:ext>
            </a:extLst>
          </p:cNvPr>
          <p:cNvSpPr txBox="1"/>
          <p:nvPr/>
        </p:nvSpPr>
        <p:spPr>
          <a:xfrm>
            <a:off x="6619163" y="2594377"/>
            <a:ext cx="5008493" cy="523220"/>
          </a:xfrm>
          <a:prstGeom prst="rect">
            <a:avLst/>
          </a:prstGeom>
          <a:noFill/>
          <a:ln>
            <a:solidFill>
              <a:schemeClr val="bg1">
                <a:lumMod val="50000"/>
              </a:schemeClr>
            </a:solidFill>
          </a:ln>
        </p:spPr>
        <p:txBody>
          <a:bodyPr wrap="square">
            <a:spAutoFit/>
          </a:bodyPr>
          <a:lstStyle/>
          <a:p>
            <a:r>
              <a:rPr lang="fr-FR" sz="1400" dirty="0">
                <a:latin typeface="Open Sans" panose="020B0606030504020204" pitchFamily="34" charset="0"/>
                <a:sym typeface="Wingdings" panose="05000000000000000000" pitchFamily="2" charset="2"/>
              </a:rPr>
              <a:t> </a:t>
            </a:r>
            <a:r>
              <a:rPr lang="fr-FR" sz="1400" dirty="0">
                <a:latin typeface="Open Sans" panose="020B0606030504020204" pitchFamily="34" charset="0"/>
              </a:rPr>
              <a:t>Avantages, inconvénients et réalités de la concurrence pure et parfaite à l’appui de théories économiques </a:t>
            </a:r>
            <a:endParaRPr lang="fr-FR" sz="1400" dirty="0"/>
          </a:p>
        </p:txBody>
      </p:sp>
      <p:sp>
        <p:nvSpPr>
          <p:cNvPr id="14" name="ZoneTexte 13">
            <a:extLst>
              <a:ext uri="{FF2B5EF4-FFF2-40B4-BE49-F238E27FC236}">
                <a16:creationId xmlns:a16="http://schemas.microsoft.com/office/drawing/2014/main" id="{4439827B-35DA-4ED8-B63D-2EE927401FA9}"/>
              </a:ext>
            </a:extLst>
          </p:cNvPr>
          <p:cNvSpPr txBox="1"/>
          <p:nvPr/>
        </p:nvSpPr>
        <p:spPr>
          <a:xfrm>
            <a:off x="6619163" y="3769310"/>
            <a:ext cx="5008492" cy="1169551"/>
          </a:xfrm>
          <a:prstGeom prst="rect">
            <a:avLst/>
          </a:prstGeom>
          <a:noFill/>
          <a:ln>
            <a:solidFill>
              <a:schemeClr val="bg1">
                <a:lumMod val="50000"/>
              </a:schemeClr>
            </a:solidFill>
          </a:ln>
        </p:spPr>
        <p:txBody>
          <a:bodyPr wrap="square">
            <a:spAutoFit/>
          </a:bodyPr>
          <a:lstStyle/>
          <a:p>
            <a:r>
              <a:rPr lang="fr-FR" sz="1400" dirty="0">
                <a:latin typeface="Open Sans" panose="020B0606030504020204" pitchFamily="34" charset="0"/>
                <a:sym typeface="Wingdings" panose="05000000000000000000" pitchFamily="2" charset="2"/>
              </a:rPr>
              <a:t> Comment Internet bouleverse les relations entre acteurs du commerce</a:t>
            </a:r>
          </a:p>
          <a:p>
            <a:r>
              <a:rPr lang="fr-FR" sz="1400" dirty="0">
                <a:latin typeface="Open Sans" panose="020B0606030504020204" pitchFamily="34" charset="0"/>
                <a:sym typeface="Wingdings" panose="05000000000000000000" pitchFamily="2" charset="2"/>
              </a:rPr>
              <a:t> L’article a été rédigé en 2006. </a:t>
            </a:r>
            <a:r>
              <a:rPr lang="fr-FR" sz="1400" dirty="0" err="1">
                <a:latin typeface="Open Sans" panose="020B0606030504020204" pitchFamily="34" charset="0"/>
                <a:sym typeface="Wingdings" panose="05000000000000000000" pitchFamily="2" charset="2"/>
              </a:rPr>
              <a:t>Posez-vous</a:t>
            </a:r>
            <a:r>
              <a:rPr lang="fr-FR" sz="1400" dirty="0">
                <a:latin typeface="Open Sans" panose="020B0606030504020204" pitchFamily="34" charset="0"/>
                <a:sym typeface="Wingdings" panose="05000000000000000000" pitchFamily="2" charset="2"/>
              </a:rPr>
              <a:t> la question : comment a évolué la situation 15 années plus tard (2021) ? </a:t>
            </a:r>
            <a:endParaRPr lang="fr-FR" sz="1400" dirty="0"/>
          </a:p>
        </p:txBody>
      </p:sp>
      <p:sp>
        <p:nvSpPr>
          <p:cNvPr id="16" name="ZoneTexte 15">
            <a:extLst>
              <a:ext uri="{FF2B5EF4-FFF2-40B4-BE49-F238E27FC236}">
                <a16:creationId xmlns:a16="http://schemas.microsoft.com/office/drawing/2014/main" id="{E099D5E0-AFB4-4CB9-BC13-5C5FE9DB50D9}"/>
              </a:ext>
            </a:extLst>
          </p:cNvPr>
          <p:cNvSpPr txBox="1"/>
          <p:nvPr/>
        </p:nvSpPr>
        <p:spPr>
          <a:xfrm>
            <a:off x="1110585" y="5037943"/>
            <a:ext cx="5508578" cy="1200329"/>
          </a:xfrm>
          <a:prstGeom prst="rect">
            <a:avLst/>
          </a:prstGeom>
          <a:noFill/>
        </p:spPr>
        <p:txBody>
          <a:bodyPr wrap="square">
            <a:spAutoFit/>
          </a:bodyPr>
          <a:lstStyle/>
          <a:p>
            <a:r>
              <a:rPr lang="fr-FR" u="sng" dirty="0"/>
              <a:t>Uber </a:t>
            </a:r>
          </a:p>
          <a:p>
            <a:r>
              <a:rPr lang="fr-FR" dirty="0"/>
              <a:t>« </a:t>
            </a:r>
            <a:r>
              <a:rPr lang="fr-FR" i="1" dirty="0"/>
              <a:t>Une révolution technologique […] a soulevé beaucoup de débats autour de la concurrence « saine et loyale » avec les taxis </a:t>
            </a:r>
            <a:r>
              <a:rPr lang="fr-FR" dirty="0"/>
              <a:t>»</a:t>
            </a:r>
          </a:p>
        </p:txBody>
      </p:sp>
      <p:sp>
        <p:nvSpPr>
          <p:cNvPr id="17" name="ZoneTexte 16">
            <a:extLst>
              <a:ext uri="{FF2B5EF4-FFF2-40B4-BE49-F238E27FC236}">
                <a16:creationId xmlns:a16="http://schemas.microsoft.com/office/drawing/2014/main" id="{6193415D-EF2D-4A9E-9027-2E5EF335399E}"/>
              </a:ext>
            </a:extLst>
          </p:cNvPr>
          <p:cNvSpPr txBox="1"/>
          <p:nvPr/>
        </p:nvSpPr>
        <p:spPr>
          <a:xfrm>
            <a:off x="6619163" y="5430141"/>
            <a:ext cx="5008492" cy="738664"/>
          </a:xfrm>
          <a:prstGeom prst="rect">
            <a:avLst/>
          </a:prstGeom>
          <a:noFill/>
          <a:ln>
            <a:solidFill>
              <a:schemeClr val="bg1">
                <a:lumMod val="50000"/>
              </a:schemeClr>
            </a:solidFill>
          </a:ln>
        </p:spPr>
        <p:txBody>
          <a:bodyPr wrap="square">
            <a:spAutoFit/>
          </a:bodyPr>
          <a:lstStyle/>
          <a:p>
            <a:r>
              <a:rPr lang="fr-FR" sz="1400" dirty="0">
                <a:latin typeface="Open Sans" panose="020B0606030504020204" pitchFamily="34" charset="0"/>
                <a:sym typeface="Wingdings" panose="05000000000000000000" pitchFamily="2" charset="2"/>
              </a:rPr>
              <a:t> Comment UBER est entré sur un marché protégé par une barrière institutionnelle (profession des taxis règlementée)</a:t>
            </a:r>
          </a:p>
        </p:txBody>
      </p:sp>
      <p:pic>
        <p:nvPicPr>
          <p:cNvPr id="18" name="Image 17">
            <a:extLst>
              <a:ext uri="{FF2B5EF4-FFF2-40B4-BE49-F238E27FC236}">
                <a16:creationId xmlns:a16="http://schemas.microsoft.com/office/drawing/2014/main" id="{F5D06C0A-F118-4CF2-9A91-879DE47936AD}"/>
              </a:ext>
            </a:extLst>
          </p:cNvPr>
          <p:cNvPicPr>
            <a:picLocks noChangeAspect="1"/>
          </p:cNvPicPr>
          <p:nvPr/>
        </p:nvPicPr>
        <p:blipFill>
          <a:blip r:embed="rId5"/>
          <a:stretch>
            <a:fillRect/>
          </a:stretch>
        </p:blipFill>
        <p:spPr>
          <a:xfrm>
            <a:off x="828599" y="6423921"/>
            <a:ext cx="10534801" cy="377985"/>
          </a:xfrm>
          <a:prstGeom prst="rect">
            <a:avLst/>
          </a:prstGeom>
        </p:spPr>
      </p:pic>
    </p:spTree>
    <p:extLst>
      <p:ext uri="{BB962C8B-B14F-4D97-AF65-F5344CB8AC3E}">
        <p14:creationId xmlns:p14="http://schemas.microsoft.com/office/powerpoint/2010/main" val="2213071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DF4839D-D4BA-4B5E-8919-0595E7A013EF}"/>
              </a:ext>
            </a:extLst>
          </p:cNvPr>
          <p:cNvPicPr>
            <a:picLocks noChangeAspect="1"/>
          </p:cNvPicPr>
          <p:nvPr/>
        </p:nvPicPr>
        <p:blipFill>
          <a:blip r:embed="rId2"/>
          <a:stretch>
            <a:fillRect/>
          </a:stretch>
        </p:blipFill>
        <p:spPr>
          <a:xfrm rot="16200000">
            <a:off x="3049907" y="-1681317"/>
            <a:ext cx="6067606" cy="9837174"/>
          </a:xfrm>
          <a:prstGeom prst="rect">
            <a:avLst/>
          </a:prstGeom>
        </p:spPr>
      </p:pic>
      <p:pic>
        <p:nvPicPr>
          <p:cNvPr id="4" name="Image 3">
            <a:extLst>
              <a:ext uri="{FF2B5EF4-FFF2-40B4-BE49-F238E27FC236}">
                <a16:creationId xmlns:a16="http://schemas.microsoft.com/office/drawing/2014/main" id="{F069710B-82D9-4E81-AE8D-639281D5580F}"/>
              </a:ext>
            </a:extLst>
          </p:cNvPr>
          <p:cNvPicPr>
            <a:picLocks noChangeAspect="1"/>
          </p:cNvPicPr>
          <p:nvPr/>
        </p:nvPicPr>
        <p:blipFill>
          <a:blip r:embed="rId3"/>
          <a:stretch>
            <a:fillRect/>
          </a:stretch>
        </p:blipFill>
        <p:spPr>
          <a:xfrm>
            <a:off x="828599" y="6423921"/>
            <a:ext cx="10534801" cy="377985"/>
          </a:xfrm>
          <a:prstGeom prst="rect">
            <a:avLst/>
          </a:prstGeom>
        </p:spPr>
      </p:pic>
    </p:spTree>
    <p:extLst>
      <p:ext uri="{BB962C8B-B14F-4D97-AF65-F5344CB8AC3E}">
        <p14:creationId xmlns:p14="http://schemas.microsoft.com/office/powerpoint/2010/main" val="1039491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1495FB-93CF-42C1-A1F8-F2F79F0A1A7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dirty="0" err="1">
                <a:solidFill>
                  <a:schemeClr val="accent2"/>
                </a:solidFill>
              </a:rPr>
              <a:t>Méthodologie</a:t>
            </a:r>
            <a:r>
              <a:rPr lang="en-US" sz="6600" b="1" dirty="0">
                <a:solidFill>
                  <a:schemeClr val="accent2"/>
                </a:solidFill>
              </a:rPr>
              <a:t>, </a:t>
            </a:r>
            <a:r>
              <a:rPr lang="en-US" sz="6600" b="1" dirty="0" err="1">
                <a:solidFill>
                  <a:schemeClr val="accent2"/>
                </a:solidFill>
              </a:rPr>
              <a:t>outils</a:t>
            </a:r>
            <a:r>
              <a:rPr lang="en-US" sz="6600" b="1" dirty="0">
                <a:solidFill>
                  <a:schemeClr val="accent2"/>
                </a:solidFill>
              </a:rPr>
              <a:t> </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027B1F9A-9CA0-42D3-B532-C78EDB2DBBCA}"/>
              </a:ext>
            </a:extLst>
          </p:cNvPr>
          <p:cNvPicPr>
            <a:picLocks noChangeAspect="1"/>
          </p:cNvPicPr>
          <p:nvPr/>
        </p:nvPicPr>
        <p:blipFill>
          <a:blip r:embed="rId3"/>
          <a:stretch>
            <a:fillRect/>
          </a:stretch>
        </p:blipFill>
        <p:spPr>
          <a:xfrm>
            <a:off x="1240703" y="6471597"/>
            <a:ext cx="10534801" cy="377985"/>
          </a:xfrm>
          <a:prstGeom prst="rect">
            <a:avLst/>
          </a:prstGeom>
        </p:spPr>
      </p:pic>
      <p:sp>
        <p:nvSpPr>
          <p:cNvPr id="3" name="ZoneTexte 2">
            <a:extLst>
              <a:ext uri="{FF2B5EF4-FFF2-40B4-BE49-F238E27FC236}">
                <a16:creationId xmlns:a16="http://schemas.microsoft.com/office/drawing/2014/main" id="{D25D16FB-E41B-4322-837D-7AE41619D04B}"/>
              </a:ext>
            </a:extLst>
          </p:cNvPr>
          <p:cNvSpPr txBox="1"/>
          <p:nvPr/>
        </p:nvSpPr>
        <p:spPr>
          <a:xfrm>
            <a:off x="982639" y="2679330"/>
            <a:ext cx="9949218" cy="3693319"/>
          </a:xfrm>
          <a:prstGeom prst="rect">
            <a:avLst/>
          </a:prstGeom>
          <a:noFill/>
        </p:spPr>
        <p:txBody>
          <a:bodyPr wrap="square" rtlCol="0">
            <a:spAutoFit/>
          </a:bodyPr>
          <a:lstStyle/>
          <a:p>
            <a:r>
              <a:rPr lang="fr-FR" dirty="0"/>
              <a:t>Etude de cas</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Pas de copier – coller : identifier les données clés et reformuler (</a:t>
            </a:r>
            <a:r>
              <a:rPr lang="fr-FR" dirty="0">
                <a:solidFill>
                  <a:srgbClr val="FF0000"/>
                </a:solidFill>
              </a:rPr>
              <a:t>autant que possible</a:t>
            </a:r>
            <a:r>
              <a:rPr lang="fr-FR" dirty="0"/>
              <a:t>)</a:t>
            </a:r>
          </a:p>
          <a:p>
            <a:endParaRPr lang="fr-FR" dirty="0"/>
          </a:p>
          <a:p>
            <a:pPr marL="285750" indent="-285750">
              <a:buFont typeface="Wingdings" panose="05000000000000000000" pitchFamily="2" charset="2"/>
              <a:buChar char="ü"/>
            </a:pPr>
            <a:r>
              <a:rPr lang="fr-FR" dirty="0"/>
              <a:t>Commencer par </a:t>
            </a:r>
            <a:r>
              <a:rPr lang="fr-FR" dirty="0">
                <a:solidFill>
                  <a:srgbClr val="FF0000"/>
                </a:solidFill>
              </a:rPr>
              <a:t>définir</a:t>
            </a:r>
            <a:r>
              <a:rPr lang="fr-FR" dirty="0"/>
              <a:t> les termes (donner les définitions des mots importants, « de quoi parle-t-on? »)</a:t>
            </a:r>
          </a:p>
          <a:p>
            <a:endParaRPr lang="fr-FR" dirty="0"/>
          </a:p>
          <a:p>
            <a:pPr marL="285750" indent="-285750">
              <a:buFont typeface="Wingdings" panose="05000000000000000000" pitchFamily="2" charset="2"/>
              <a:buChar char="ü"/>
            </a:pPr>
            <a:r>
              <a:rPr lang="fr-FR" dirty="0"/>
              <a:t>Présenter sous forme de tableau, graphique, </a:t>
            </a:r>
            <a:r>
              <a:rPr lang="fr-FR" dirty="0" err="1"/>
              <a:t>mindmapp</a:t>
            </a:r>
            <a:r>
              <a:rPr lang="fr-FR" dirty="0"/>
              <a:t> (si adapté)</a:t>
            </a:r>
          </a:p>
          <a:p>
            <a:endParaRPr lang="fr-FR" dirty="0"/>
          </a:p>
          <a:p>
            <a:pPr marL="285750" indent="-285750">
              <a:buFont typeface="Wingdings" panose="05000000000000000000" pitchFamily="2" charset="2"/>
              <a:buChar char="ü"/>
            </a:pPr>
            <a:r>
              <a:rPr lang="fr-FR" dirty="0"/>
              <a:t>Argumenter vos réponses : démontrer (connaissances théoriques appliquées au cas pratique)</a:t>
            </a:r>
          </a:p>
          <a:p>
            <a:endParaRPr lang="fr-FR" dirty="0"/>
          </a:p>
          <a:p>
            <a:pPr marL="285750" indent="-285750">
              <a:buFont typeface="Wingdings" panose="05000000000000000000" pitchFamily="2" charset="2"/>
              <a:buChar char="ü"/>
            </a:pPr>
            <a:r>
              <a:rPr lang="fr-FR" dirty="0"/>
              <a:t>Veiller à la qualité de la copie : orthographe &amp; grammaire, soin (écriture, rayer « proprement », …)</a:t>
            </a:r>
          </a:p>
          <a:p>
            <a:pPr marL="285750" indent="-285750">
              <a:buFont typeface="Wingdings" panose="05000000000000000000" pitchFamily="2" charset="2"/>
              <a:buChar char="ü"/>
            </a:pPr>
            <a:endParaRPr lang="fr-FR" dirty="0"/>
          </a:p>
        </p:txBody>
      </p:sp>
    </p:spTree>
    <p:extLst>
      <p:ext uri="{BB962C8B-B14F-4D97-AF65-F5344CB8AC3E}">
        <p14:creationId xmlns:p14="http://schemas.microsoft.com/office/powerpoint/2010/main" val="199551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6A0F1-52A8-45C5-8ABE-9BDFEE67366A}"/>
              </a:ext>
            </a:extLst>
          </p:cNvPr>
          <p:cNvSpPr>
            <a:spLocks noGrp="1"/>
          </p:cNvSpPr>
          <p:nvPr>
            <p:ph type="title"/>
          </p:nvPr>
        </p:nvSpPr>
        <p:spPr>
          <a:xfrm>
            <a:off x="828598" y="245660"/>
            <a:ext cx="10825391" cy="720874"/>
          </a:xfrm>
        </p:spPr>
        <p:txBody>
          <a:bodyPr>
            <a:noAutofit/>
          </a:bodyPr>
          <a:lstStyle/>
          <a:p>
            <a:r>
              <a:rPr lang="fr-FR" dirty="0">
                <a:solidFill>
                  <a:schemeClr val="accent1"/>
                </a:solidFill>
              </a:rPr>
              <a:t>Les catégories d’agents économiques</a:t>
            </a:r>
          </a:p>
        </p:txBody>
      </p:sp>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38280"/>
            <a:ext cx="10534801" cy="377985"/>
          </a:xfrm>
          <a:prstGeom prst="rect">
            <a:avLst/>
          </a:prstGeom>
        </p:spPr>
      </p:pic>
      <p:grpSp>
        <p:nvGrpSpPr>
          <p:cNvPr id="4" name="Groupe 3">
            <a:extLst>
              <a:ext uri="{FF2B5EF4-FFF2-40B4-BE49-F238E27FC236}">
                <a16:creationId xmlns:a16="http://schemas.microsoft.com/office/drawing/2014/main" id="{E82D4012-C319-4989-894F-0AD5EF824B0C}"/>
              </a:ext>
            </a:extLst>
          </p:cNvPr>
          <p:cNvGrpSpPr/>
          <p:nvPr/>
        </p:nvGrpSpPr>
        <p:grpSpPr>
          <a:xfrm>
            <a:off x="828598" y="1241798"/>
            <a:ext cx="5162769" cy="1119974"/>
            <a:chOff x="828598" y="1241798"/>
            <a:chExt cx="5162769" cy="1119974"/>
          </a:xfrm>
        </p:grpSpPr>
        <p:pic>
          <p:nvPicPr>
            <p:cNvPr id="5" name="Image 4">
              <a:extLst>
                <a:ext uri="{FF2B5EF4-FFF2-40B4-BE49-F238E27FC236}">
                  <a16:creationId xmlns:a16="http://schemas.microsoft.com/office/drawing/2014/main" id="{5C309EEB-9ED7-4B82-8F41-67D70F4A0F04}"/>
                </a:ext>
              </a:extLst>
            </p:cNvPr>
            <p:cNvPicPr>
              <a:picLocks noChangeAspect="1"/>
            </p:cNvPicPr>
            <p:nvPr/>
          </p:nvPicPr>
          <p:blipFill>
            <a:blip r:embed="rId3"/>
            <a:stretch>
              <a:fillRect/>
            </a:stretch>
          </p:blipFill>
          <p:spPr>
            <a:xfrm>
              <a:off x="828598" y="1241798"/>
              <a:ext cx="1439791" cy="1064673"/>
            </a:xfrm>
            <a:prstGeom prst="rect">
              <a:avLst/>
            </a:prstGeom>
          </p:spPr>
        </p:pic>
        <p:sp>
          <p:nvSpPr>
            <p:cNvPr id="3" name="ZoneTexte 2">
              <a:extLst>
                <a:ext uri="{FF2B5EF4-FFF2-40B4-BE49-F238E27FC236}">
                  <a16:creationId xmlns:a16="http://schemas.microsoft.com/office/drawing/2014/main" id="{B8C72EDE-0D52-4854-ABB9-6AE8FBD2250E}"/>
                </a:ext>
              </a:extLst>
            </p:cNvPr>
            <p:cNvSpPr txBox="1"/>
            <p:nvPr/>
          </p:nvSpPr>
          <p:spPr>
            <a:xfrm>
              <a:off x="2486717" y="1346109"/>
              <a:ext cx="3504650" cy="1015663"/>
            </a:xfrm>
            <a:prstGeom prst="rect">
              <a:avLst/>
            </a:prstGeom>
            <a:noFill/>
          </p:spPr>
          <p:txBody>
            <a:bodyPr wrap="square" rtlCol="0">
              <a:spAutoFit/>
            </a:bodyPr>
            <a:lstStyle/>
            <a:p>
              <a:r>
                <a:rPr lang="fr-FR" sz="2000" dirty="0"/>
                <a:t>Entreprises</a:t>
              </a:r>
            </a:p>
            <a:p>
              <a:r>
                <a:rPr lang="fr-FR" sz="2000" i="1" dirty="0"/>
                <a:t>Sociétés non financières (SNF)</a:t>
              </a:r>
            </a:p>
            <a:p>
              <a:endParaRPr lang="fr-FR" sz="2000" dirty="0"/>
            </a:p>
          </p:txBody>
        </p:sp>
      </p:grpSp>
      <p:grpSp>
        <p:nvGrpSpPr>
          <p:cNvPr id="19" name="Groupe 18">
            <a:extLst>
              <a:ext uri="{FF2B5EF4-FFF2-40B4-BE49-F238E27FC236}">
                <a16:creationId xmlns:a16="http://schemas.microsoft.com/office/drawing/2014/main" id="{59F64DF4-8441-4636-8FC9-5CD4C21987E2}"/>
              </a:ext>
            </a:extLst>
          </p:cNvPr>
          <p:cNvGrpSpPr/>
          <p:nvPr/>
        </p:nvGrpSpPr>
        <p:grpSpPr>
          <a:xfrm>
            <a:off x="1055997" y="2785333"/>
            <a:ext cx="4935370" cy="1231106"/>
            <a:chOff x="1055997" y="2785333"/>
            <a:chExt cx="4935370" cy="1231106"/>
          </a:xfrm>
        </p:grpSpPr>
        <p:pic>
          <p:nvPicPr>
            <p:cNvPr id="7" name="Image 6">
              <a:extLst>
                <a:ext uri="{FF2B5EF4-FFF2-40B4-BE49-F238E27FC236}">
                  <a16:creationId xmlns:a16="http://schemas.microsoft.com/office/drawing/2014/main" id="{769F6A14-DD06-43C6-8196-043C74C9E292}"/>
                </a:ext>
              </a:extLst>
            </p:cNvPr>
            <p:cNvPicPr>
              <a:picLocks noChangeAspect="1"/>
            </p:cNvPicPr>
            <p:nvPr/>
          </p:nvPicPr>
          <p:blipFill>
            <a:blip r:embed="rId4"/>
            <a:stretch>
              <a:fillRect/>
            </a:stretch>
          </p:blipFill>
          <p:spPr>
            <a:xfrm>
              <a:off x="1055997" y="2940788"/>
              <a:ext cx="1212392" cy="976423"/>
            </a:xfrm>
            <a:prstGeom prst="rect">
              <a:avLst/>
            </a:prstGeom>
          </p:spPr>
        </p:pic>
        <p:sp>
          <p:nvSpPr>
            <p:cNvPr id="8" name="ZoneTexte 7">
              <a:extLst>
                <a:ext uri="{FF2B5EF4-FFF2-40B4-BE49-F238E27FC236}">
                  <a16:creationId xmlns:a16="http://schemas.microsoft.com/office/drawing/2014/main" id="{C17282E1-1615-4A46-A28D-99AC78147B3A}"/>
                </a:ext>
              </a:extLst>
            </p:cNvPr>
            <p:cNvSpPr txBox="1"/>
            <p:nvPr/>
          </p:nvSpPr>
          <p:spPr>
            <a:xfrm>
              <a:off x="2486717" y="2785333"/>
              <a:ext cx="3504650" cy="1231106"/>
            </a:xfrm>
            <a:prstGeom prst="rect">
              <a:avLst/>
            </a:prstGeom>
            <a:noFill/>
          </p:spPr>
          <p:txBody>
            <a:bodyPr wrap="square" rtlCol="0">
              <a:spAutoFit/>
            </a:bodyPr>
            <a:lstStyle/>
            <a:p>
              <a:r>
                <a:rPr lang="fr-FR" sz="2000" dirty="0"/>
                <a:t>Ménages</a:t>
              </a:r>
            </a:p>
            <a:p>
              <a:r>
                <a:rPr lang="fr-FR" dirty="0">
                  <a:solidFill>
                    <a:schemeClr val="tx1">
                      <a:lumMod val="50000"/>
                      <a:lumOff val="50000"/>
                    </a:schemeClr>
                  </a:solidFill>
                </a:rPr>
                <a:t>Particuliers, consommateurs et clients des entreprises et banques, usagers du service public </a:t>
              </a:r>
              <a:endParaRPr lang="fr-FR" sz="2000" dirty="0"/>
            </a:p>
          </p:txBody>
        </p:sp>
      </p:grpSp>
      <p:grpSp>
        <p:nvGrpSpPr>
          <p:cNvPr id="20" name="Groupe 19">
            <a:extLst>
              <a:ext uri="{FF2B5EF4-FFF2-40B4-BE49-F238E27FC236}">
                <a16:creationId xmlns:a16="http://schemas.microsoft.com/office/drawing/2014/main" id="{74A855C3-27DC-4348-A5BF-55650A93F737}"/>
              </a:ext>
            </a:extLst>
          </p:cNvPr>
          <p:cNvGrpSpPr/>
          <p:nvPr/>
        </p:nvGrpSpPr>
        <p:grpSpPr>
          <a:xfrm>
            <a:off x="833134" y="4595039"/>
            <a:ext cx="5472131" cy="1350608"/>
            <a:chOff x="833134" y="4595039"/>
            <a:chExt cx="5472131" cy="1350608"/>
          </a:xfrm>
        </p:grpSpPr>
        <p:grpSp>
          <p:nvGrpSpPr>
            <p:cNvPr id="9" name="Groupe 8">
              <a:extLst>
                <a:ext uri="{FF2B5EF4-FFF2-40B4-BE49-F238E27FC236}">
                  <a16:creationId xmlns:a16="http://schemas.microsoft.com/office/drawing/2014/main" id="{C9824AAE-DD42-4A55-9BF7-A7FA8FFC9E65}"/>
                </a:ext>
              </a:extLst>
            </p:cNvPr>
            <p:cNvGrpSpPr/>
            <p:nvPr/>
          </p:nvGrpSpPr>
          <p:grpSpPr>
            <a:xfrm>
              <a:off x="833134" y="4595039"/>
              <a:ext cx="1658118" cy="1350608"/>
              <a:chOff x="8349173" y="3126902"/>
              <a:chExt cx="2141696" cy="1822215"/>
            </a:xfrm>
          </p:grpSpPr>
          <p:pic>
            <p:nvPicPr>
              <p:cNvPr id="10" name="Image 9">
                <a:extLst>
                  <a:ext uri="{FF2B5EF4-FFF2-40B4-BE49-F238E27FC236}">
                    <a16:creationId xmlns:a16="http://schemas.microsoft.com/office/drawing/2014/main" id="{91214091-597A-4E67-998B-4AE5A492B5EB}"/>
                  </a:ext>
                </a:extLst>
              </p:cNvPr>
              <p:cNvPicPr>
                <a:picLocks noChangeAspect="1"/>
              </p:cNvPicPr>
              <p:nvPr/>
            </p:nvPicPr>
            <p:blipFill>
              <a:blip r:embed="rId5"/>
              <a:stretch>
                <a:fillRect/>
              </a:stretch>
            </p:blipFill>
            <p:spPr>
              <a:xfrm>
                <a:off x="8843392" y="3126902"/>
                <a:ext cx="1153259" cy="1181618"/>
              </a:xfrm>
              <a:prstGeom prst="rect">
                <a:avLst/>
              </a:prstGeom>
            </p:spPr>
          </p:pic>
          <p:pic>
            <p:nvPicPr>
              <p:cNvPr id="11" name="Image 10">
                <a:extLst>
                  <a:ext uri="{FF2B5EF4-FFF2-40B4-BE49-F238E27FC236}">
                    <a16:creationId xmlns:a16="http://schemas.microsoft.com/office/drawing/2014/main" id="{CB74FE88-1DC0-4548-98E2-EADF8580BAB7}"/>
                  </a:ext>
                </a:extLst>
              </p:cNvPr>
              <p:cNvPicPr>
                <a:picLocks noChangeAspect="1"/>
              </p:cNvPicPr>
              <p:nvPr/>
            </p:nvPicPr>
            <p:blipFill>
              <a:blip r:embed="rId6"/>
              <a:stretch>
                <a:fillRect/>
              </a:stretch>
            </p:blipFill>
            <p:spPr>
              <a:xfrm>
                <a:off x="8349173" y="3906083"/>
                <a:ext cx="2141696" cy="1043034"/>
              </a:xfrm>
              <a:prstGeom prst="rect">
                <a:avLst/>
              </a:prstGeom>
            </p:spPr>
          </p:pic>
        </p:grpSp>
        <p:sp>
          <p:nvSpPr>
            <p:cNvPr id="12" name="ZoneTexte 11">
              <a:extLst>
                <a:ext uri="{FF2B5EF4-FFF2-40B4-BE49-F238E27FC236}">
                  <a16:creationId xmlns:a16="http://schemas.microsoft.com/office/drawing/2014/main" id="{D8FB597D-9901-471B-9711-E35EA150F641}"/>
                </a:ext>
              </a:extLst>
            </p:cNvPr>
            <p:cNvSpPr txBox="1"/>
            <p:nvPr/>
          </p:nvSpPr>
          <p:spPr>
            <a:xfrm>
              <a:off x="2486716" y="4788807"/>
              <a:ext cx="3818549" cy="1015663"/>
            </a:xfrm>
            <a:prstGeom prst="rect">
              <a:avLst/>
            </a:prstGeom>
            <a:noFill/>
          </p:spPr>
          <p:txBody>
            <a:bodyPr wrap="square" rtlCol="0">
              <a:spAutoFit/>
            </a:bodyPr>
            <a:lstStyle/>
            <a:p>
              <a:r>
                <a:rPr lang="fr-FR" sz="2000" dirty="0"/>
                <a:t>Administration</a:t>
              </a:r>
            </a:p>
            <a:p>
              <a:r>
                <a:rPr lang="fr-FR" dirty="0">
                  <a:solidFill>
                    <a:schemeClr val="tx1">
                      <a:lumMod val="50000"/>
                      <a:lumOff val="50000"/>
                    </a:schemeClr>
                  </a:solidFill>
                </a:rPr>
                <a:t>Etat, collectivités locales</a:t>
              </a:r>
            </a:p>
            <a:p>
              <a:r>
                <a:rPr lang="fr-FR" sz="2000" i="1" dirty="0"/>
                <a:t>Administrations publiques (APU)</a:t>
              </a:r>
              <a:endParaRPr lang="fr-FR" sz="2000" dirty="0"/>
            </a:p>
          </p:txBody>
        </p:sp>
      </p:grpSp>
      <p:grpSp>
        <p:nvGrpSpPr>
          <p:cNvPr id="21" name="Groupe 20">
            <a:extLst>
              <a:ext uri="{FF2B5EF4-FFF2-40B4-BE49-F238E27FC236}">
                <a16:creationId xmlns:a16="http://schemas.microsoft.com/office/drawing/2014/main" id="{D1420B8B-289A-411A-B1E3-8846DB1CC9FD}"/>
              </a:ext>
            </a:extLst>
          </p:cNvPr>
          <p:cNvGrpSpPr/>
          <p:nvPr/>
        </p:nvGrpSpPr>
        <p:grpSpPr>
          <a:xfrm>
            <a:off x="6493310" y="2859705"/>
            <a:ext cx="4870090" cy="1138587"/>
            <a:chOff x="6683053" y="1154799"/>
            <a:chExt cx="4870090" cy="1138587"/>
          </a:xfrm>
        </p:grpSpPr>
        <p:pic>
          <p:nvPicPr>
            <p:cNvPr id="13" name="Image 12">
              <a:extLst>
                <a:ext uri="{FF2B5EF4-FFF2-40B4-BE49-F238E27FC236}">
                  <a16:creationId xmlns:a16="http://schemas.microsoft.com/office/drawing/2014/main" id="{6B405B26-F42E-4CEB-9829-64E00522DF7A}"/>
                </a:ext>
              </a:extLst>
            </p:cNvPr>
            <p:cNvPicPr>
              <a:picLocks noChangeAspect="1"/>
            </p:cNvPicPr>
            <p:nvPr/>
          </p:nvPicPr>
          <p:blipFill>
            <a:blip r:embed="rId7"/>
            <a:stretch>
              <a:fillRect/>
            </a:stretch>
          </p:blipFill>
          <p:spPr>
            <a:xfrm>
              <a:off x="6683053" y="1154799"/>
              <a:ext cx="1138587" cy="1138587"/>
            </a:xfrm>
            <a:prstGeom prst="rect">
              <a:avLst/>
            </a:prstGeom>
          </p:spPr>
        </p:pic>
        <p:sp>
          <p:nvSpPr>
            <p:cNvPr id="14" name="ZoneTexte 13">
              <a:extLst>
                <a:ext uri="{FF2B5EF4-FFF2-40B4-BE49-F238E27FC236}">
                  <a16:creationId xmlns:a16="http://schemas.microsoft.com/office/drawing/2014/main" id="{93C4451F-F95E-4576-AF90-14207239EDAF}"/>
                </a:ext>
              </a:extLst>
            </p:cNvPr>
            <p:cNvSpPr txBox="1"/>
            <p:nvPr/>
          </p:nvSpPr>
          <p:spPr>
            <a:xfrm>
              <a:off x="8048493" y="1216260"/>
              <a:ext cx="3504650" cy="1015663"/>
            </a:xfrm>
            <a:prstGeom prst="rect">
              <a:avLst/>
            </a:prstGeom>
            <a:noFill/>
          </p:spPr>
          <p:txBody>
            <a:bodyPr wrap="square" rtlCol="0">
              <a:spAutoFit/>
            </a:bodyPr>
            <a:lstStyle/>
            <a:p>
              <a:r>
                <a:rPr lang="fr-FR" sz="2000" dirty="0"/>
                <a:t>Associations </a:t>
              </a:r>
            </a:p>
            <a:p>
              <a:r>
                <a:rPr lang="fr-FR" sz="2000" i="1" dirty="0"/>
                <a:t>Institutions sans but lucratif au service des ménages (ISBLSM)</a:t>
              </a:r>
            </a:p>
          </p:txBody>
        </p:sp>
      </p:grpSp>
      <p:grpSp>
        <p:nvGrpSpPr>
          <p:cNvPr id="22" name="Groupe 21">
            <a:extLst>
              <a:ext uri="{FF2B5EF4-FFF2-40B4-BE49-F238E27FC236}">
                <a16:creationId xmlns:a16="http://schemas.microsoft.com/office/drawing/2014/main" id="{AED4BB92-D16E-4E93-856E-158AB3DEC309}"/>
              </a:ext>
            </a:extLst>
          </p:cNvPr>
          <p:cNvGrpSpPr/>
          <p:nvPr/>
        </p:nvGrpSpPr>
        <p:grpSpPr>
          <a:xfrm>
            <a:off x="6305265" y="1146050"/>
            <a:ext cx="5022766" cy="1138587"/>
            <a:chOff x="6507863" y="2838329"/>
            <a:chExt cx="5022766" cy="1138587"/>
          </a:xfrm>
        </p:grpSpPr>
        <p:pic>
          <p:nvPicPr>
            <p:cNvPr id="15" name="Image 14">
              <a:extLst>
                <a:ext uri="{FF2B5EF4-FFF2-40B4-BE49-F238E27FC236}">
                  <a16:creationId xmlns:a16="http://schemas.microsoft.com/office/drawing/2014/main" id="{FC5468DE-45E4-401B-A934-4E61D44A6936}"/>
                </a:ext>
              </a:extLst>
            </p:cNvPr>
            <p:cNvPicPr>
              <a:picLocks noChangeAspect="1"/>
            </p:cNvPicPr>
            <p:nvPr/>
          </p:nvPicPr>
          <p:blipFill>
            <a:blip r:embed="rId8"/>
            <a:stretch>
              <a:fillRect/>
            </a:stretch>
          </p:blipFill>
          <p:spPr>
            <a:xfrm>
              <a:off x="6507863" y="2838329"/>
              <a:ext cx="1518116" cy="1138587"/>
            </a:xfrm>
            <a:prstGeom prst="rect">
              <a:avLst/>
            </a:prstGeom>
          </p:spPr>
        </p:pic>
        <p:sp>
          <p:nvSpPr>
            <p:cNvPr id="16" name="ZoneTexte 15">
              <a:extLst>
                <a:ext uri="{FF2B5EF4-FFF2-40B4-BE49-F238E27FC236}">
                  <a16:creationId xmlns:a16="http://schemas.microsoft.com/office/drawing/2014/main" id="{1967A7EC-2F3B-4AB7-9A66-F49BFE2521EE}"/>
                </a:ext>
              </a:extLst>
            </p:cNvPr>
            <p:cNvSpPr txBox="1"/>
            <p:nvPr/>
          </p:nvSpPr>
          <p:spPr>
            <a:xfrm>
              <a:off x="8025979" y="3028715"/>
              <a:ext cx="3504650" cy="707886"/>
            </a:xfrm>
            <a:prstGeom prst="rect">
              <a:avLst/>
            </a:prstGeom>
            <a:noFill/>
          </p:spPr>
          <p:txBody>
            <a:bodyPr wrap="square" rtlCol="0">
              <a:spAutoFit/>
            </a:bodyPr>
            <a:lstStyle/>
            <a:p>
              <a:r>
                <a:rPr lang="fr-FR" sz="2000" dirty="0"/>
                <a:t>Banques  </a:t>
              </a:r>
            </a:p>
            <a:p>
              <a:r>
                <a:rPr lang="fr-FR" sz="2000" i="1" dirty="0"/>
                <a:t>Sociétés financières (SF)</a:t>
              </a:r>
            </a:p>
          </p:txBody>
        </p:sp>
      </p:grpSp>
      <p:grpSp>
        <p:nvGrpSpPr>
          <p:cNvPr id="23" name="Groupe 22">
            <a:extLst>
              <a:ext uri="{FF2B5EF4-FFF2-40B4-BE49-F238E27FC236}">
                <a16:creationId xmlns:a16="http://schemas.microsoft.com/office/drawing/2014/main" id="{C7EAF760-78E2-4BC1-8C7F-E357622F517F}"/>
              </a:ext>
            </a:extLst>
          </p:cNvPr>
          <p:cNvGrpSpPr/>
          <p:nvPr/>
        </p:nvGrpSpPr>
        <p:grpSpPr>
          <a:xfrm>
            <a:off x="6524589" y="4520944"/>
            <a:ext cx="4914980" cy="1191006"/>
            <a:chOff x="6524589" y="4520944"/>
            <a:chExt cx="4914980" cy="1191006"/>
          </a:xfrm>
        </p:grpSpPr>
        <p:pic>
          <p:nvPicPr>
            <p:cNvPr id="17" name="Image 16">
              <a:extLst>
                <a:ext uri="{FF2B5EF4-FFF2-40B4-BE49-F238E27FC236}">
                  <a16:creationId xmlns:a16="http://schemas.microsoft.com/office/drawing/2014/main" id="{DB7CA0B5-5EB8-4694-AA68-78380A60621F}"/>
                </a:ext>
              </a:extLst>
            </p:cNvPr>
            <p:cNvPicPr>
              <a:picLocks noChangeAspect="1"/>
            </p:cNvPicPr>
            <p:nvPr/>
          </p:nvPicPr>
          <p:blipFill>
            <a:blip r:embed="rId9"/>
            <a:stretch>
              <a:fillRect/>
            </a:stretch>
          </p:blipFill>
          <p:spPr>
            <a:xfrm>
              <a:off x="6524589" y="4520944"/>
              <a:ext cx="1191006" cy="1191006"/>
            </a:xfrm>
            <a:prstGeom prst="rect">
              <a:avLst/>
            </a:prstGeom>
          </p:spPr>
        </p:pic>
        <p:sp>
          <p:nvSpPr>
            <p:cNvPr id="18" name="ZoneTexte 17">
              <a:extLst>
                <a:ext uri="{FF2B5EF4-FFF2-40B4-BE49-F238E27FC236}">
                  <a16:creationId xmlns:a16="http://schemas.microsoft.com/office/drawing/2014/main" id="{CAF4CCAF-22F2-4885-92E2-4F8DC63EB002}"/>
                </a:ext>
              </a:extLst>
            </p:cNvPr>
            <p:cNvSpPr txBox="1"/>
            <p:nvPr/>
          </p:nvSpPr>
          <p:spPr>
            <a:xfrm>
              <a:off x="7934919" y="4743488"/>
              <a:ext cx="3504650" cy="954107"/>
            </a:xfrm>
            <a:prstGeom prst="rect">
              <a:avLst/>
            </a:prstGeom>
            <a:noFill/>
          </p:spPr>
          <p:txBody>
            <a:bodyPr wrap="square" rtlCol="0">
              <a:spAutoFit/>
            </a:bodyPr>
            <a:lstStyle/>
            <a:p>
              <a:r>
                <a:rPr lang="fr-FR" sz="2000" dirty="0"/>
                <a:t>Le reste du monde  </a:t>
              </a:r>
            </a:p>
            <a:p>
              <a:r>
                <a:rPr lang="fr-FR" dirty="0">
                  <a:solidFill>
                    <a:schemeClr val="tx1">
                      <a:lumMod val="50000"/>
                      <a:lumOff val="50000"/>
                    </a:schemeClr>
                  </a:solidFill>
                </a:rPr>
                <a:t>Mêmes agents économiques à l’étranger</a:t>
              </a:r>
              <a:endParaRPr lang="fr-FR" dirty="0"/>
            </a:p>
          </p:txBody>
        </p:sp>
      </p:grpSp>
      <p:sp>
        <p:nvSpPr>
          <p:cNvPr id="25" name="ZoneTexte 24">
            <a:extLst>
              <a:ext uri="{FF2B5EF4-FFF2-40B4-BE49-F238E27FC236}">
                <a16:creationId xmlns:a16="http://schemas.microsoft.com/office/drawing/2014/main" id="{9E455827-3670-4A52-9DB9-5D6E4CB8ABB5}"/>
              </a:ext>
            </a:extLst>
          </p:cNvPr>
          <p:cNvSpPr txBox="1"/>
          <p:nvPr/>
        </p:nvSpPr>
        <p:spPr>
          <a:xfrm flipH="1">
            <a:off x="11363400" y="89656"/>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28835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6A0F1-52A8-45C5-8ABE-9BDFEE67366A}"/>
              </a:ext>
            </a:extLst>
          </p:cNvPr>
          <p:cNvSpPr>
            <a:spLocks noGrp="1"/>
          </p:cNvSpPr>
          <p:nvPr>
            <p:ph type="title"/>
          </p:nvPr>
        </p:nvSpPr>
        <p:spPr>
          <a:xfrm>
            <a:off x="828599" y="204355"/>
            <a:ext cx="8711187" cy="720874"/>
          </a:xfrm>
        </p:spPr>
        <p:txBody>
          <a:bodyPr>
            <a:noAutofit/>
          </a:bodyPr>
          <a:lstStyle/>
          <a:p>
            <a:r>
              <a:rPr lang="fr-FR" dirty="0">
                <a:solidFill>
                  <a:schemeClr val="accent1"/>
                </a:solidFill>
              </a:rPr>
              <a:t>Les catégories d’agents économiques</a:t>
            </a:r>
          </a:p>
        </p:txBody>
      </p:sp>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88455"/>
            <a:ext cx="10534801" cy="377985"/>
          </a:xfrm>
          <a:prstGeom prst="rect">
            <a:avLst/>
          </a:prstGeom>
        </p:spPr>
      </p:pic>
      <p:graphicFrame>
        <p:nvGraphicFramePr>
          <p:cNvPr id="6" name="Tableau 6">
            <a:extLst>
              <a:ext uri="{FF2B5EF4-FFF2-40B4-BE49-F238E27FC236}">
                <a16:creationId xmlns:a16="http://schemas.microsoft.com/office/drawing/2014/main" id="{D7B4B460-D987-4D55-AF17-94BE7C62DB63}"/>
              </a:ext>
            </a:extLst>
          </p:cNvPr>
          <p:cNvGraphicFramePr>
            <a:graphicFrameLocks noGrp="1"/>
          </p:cNvGraphicFramePr>
          <p:nvPr>
            <p:extLst>
              <p:ext uri="{D42A27DB-BD31-4B8C-83A1-F6EECF244321}">
                <p14:modId xmlns:p14="http://schemas.microsoft.com/office/powerpoint/2010/main" val="2769483238"/>
              </p:ext>
            </p:extLst>
          </p:nvPr>
        </p:nvGraphicFramePr>
        <p:xfrm>
          <a:off x="828599" y="875055"/>
          <a:ext cx="10534801" cy="5613400"/>
        </p:xfrm>
        <a:graphic>
          <a:graphicData uri="http://schemas.openxmlformats.org/drawingml/2006/table">
            <a:tbl>
              <a:tblPr firstRow="1" bandRow="1">
                <a:tableStyleId>{5C22544A-7EE6-4342-B048-85BDC9FD1C3A}</a:tableStyleId>
              </a:tblPr>
              <a:tblGrid>
                <a:gridCol w="2872594">
                  <a:extLst>
                    <a:ext uri="{9D8B030D-6E8A-4147-A177-3AD203B41FA5}">
                      <a16:colId xmlns:a16="http://schemas.microsoft.com/office/drawing/2014/main" val="839297045"/>
                    </a:ext>
                  </a:extLst>
                </a:gridCol>
                <a:gridCol w="2643000">
                  <a:extLst>
                    <a:ext uri="{9D8B030D-6E8A-4147-A177-3AD203B41FA5}">
                      <a16:colId xmlns:a16="http://schemas.microsoft.com/office/drawing/2014/main" val="2983210254"/>
                    </a:ext>
                  </a:extLst>
                </a:gridCol>
                <a:gridCol w="2385507">
                  <a:extLst>
                    <a:ext uri="{9D8B030D-6E8A-4147-A177-3AD203B41FA5}">
                      <a16:colId xmlns:a16="http://schemas.microsoft.com/office/drawing/2014/main" val="2080776679"/>
                    </a:ext>
                  </a:extLst>
                </a:gridCol>
                <a:gridCol w="2633700">
                  <a:extLst>
                    <a:ext uri="{9D8B030D-6E8A-4147-A177-3AD203B41FA5}">
                      <a16:colId xmlns:a16="http://schemas.microsoft.com/office/drawing/2014/main" val="2798180365"/>
                    </a:ext>
                  </a:extLst>
                </a:gridCol>
              </a:tblGrid>
              <a:tr h="370840">
                <a:tc>
                  <a:txBody>
                    <a:bodyPr/>
                    <a:lstStyle/>
                    <a:p>
                      <a:pPr algn="ctr"/>
                      <a:r>
                        <a:rPr lang="fr-FR" sz="1600" b="0" dirty="0"/>
                        <a:t>Agent économique</a:t>
                      </a:r>
                    </a:p>
                  </a:txBody>
                  <a:tcPr/>
                </a:tc>
                <a:tc>
                  <a:txBody>
                    <a:bodyPr/>
                    <a:lstStyle/>
                    <a:p>
                      <a:pPr algn="ctr"/>
                      <a:r>
                        <a:rPr lang="fr-FR" sz="1600" b="0" dirty="0"/>
                        <a:t>Rôle économique principal</a:t>
                      </a:r>
                    </a:p>
                  </a:txBody>
                  <a:tcPr/>
                </a:tc>
                <a:tc>
                  <a:txBody>
                    <a:bodyPr/>
                    <a:lstStyle/>
                    <a:p>
                      <a:pPr algn="ctr"/>
                      <a:r>
                        <a:rPr lang="fr-FR" sz="1600" b="0" dirty="0"/>
                        <a:t>Ressources</a:t>
                      </a:r>
                    </a:p>
                  </a:txBody>
                  <a:tcPr/>
                </a:tc>
                <a:tc>
                  <a:txBody>
                    <a:bodyPr/>
                    <a:lstStyle/>
                    <a:p>
                      <a:pPr algn="ctr"/>
                      <a:r>
                        <a:rPr lang="fr-FR" sz="1600" b="0" dirty="0"/>
                        <a:t>Dépenses </a:t>
                      </a:r>
                    </a:p>
                  </a:txBody>
                  <a:tcPr/>
                </a:tc>
                <a:extLst>
                  <a:ext uri="{0D108BD9-81ED-4DB2-BD59-A6C34878D82A}">
                    <a16:rowId xmlns:a16="http://schemas.microsoft.com/office/drawing/2014/main" val="2403665784"/>
                  </a:ext>
                </a:extLst>
              </a:tr>
              <a:tr h="370840">
                <a:tc>
                  <a:txBody>
                    <a:bodyPr/>
                    <a:lstStyle/>
                    <a:p>
                      <a:r>
                        <a:rPr lang="fr-FR" sz="1600" dirty="0"/>
                        <a:t>Entreprises</a:t>
                      </a:r>
                    </a:p>
                    <a:p>
                      <a:r>
                        <a:rPr lang="fr-FR" sz="1600" i="1" dirty="0"/>
                        <a:t>Sociétés non financières (SNF)</a:t>
                      </a:r>
                    </a:p>
                  </a:txBody>
                  <a:tcPr/>
                </a:tc>
                <a:tc>
                  <a:txBody>
                    <a:bodyPr/>
                    <a:lstStyle/>
                    <a:p>
                      <a:r>
                        <a:rPr lang="fr-FR" sz="1600" b="0" dirty="0"/>
                        <a:t>Produire des biens ou des services </a:t>
                      </a:r>
                      <a:r>
                        <a:rPr lang="fr-FR" sz="1600" b="1" dirty="0"/>
                        <a:t>marchands</a:t>
                      </a:r>
                    </a:p>
                  </a:txBody>
                  <a:tcPr/>
                </a:tc>
                <a:tc>
                  <a:txBody>
                    <a:bodyPr/>
                    <a:lstStyle/>
                    <a:p>
                      <a:r>
                        <a:rPr lang="fr-FR" sz="1600" dirty="0"/>
                        <a:t>Recette des ventes (chiffre d’affaires)</a:t>
                      </a:r>
                    </a:p>
                  </a:txBody>
                  <a:tcPr/>
                </a:tc>
                <a:tc>
                  <a:txBody>
                    <a:bodyPr/>
                    <a:lstStyle/>
                    <a:p>
                      <a:r>
                        <a:rPr lang="fr-FR" sz="1600" dirty="0"/>
                        <a:t>Charges courantes et investissements </a:t>
                      </a:r>
                    </a:p>
                  </a:txBody>
                  <a:tcPr/>
                </a:tc>
                <a:extLst>
                  <a:ext uri="{0D108BD9-81ED-4DB2-BD59-A6C34878D82A}">
                    <a16:rowId xmlns:a16="http://schemas.microsoft.com/office/drawing/2014/main" val="1284416180"/>
                  </a:ext>
                </a:extLst>
              </a:tr>
              <a:tr h="370840">
                <a:tc>
                  <a:txBody>
                    <a:bodyPr/>
                    <a:lstStyle/>
                    <a:p>
                      <a:r>
                        <a:rPr lang="fr-FR" sz="1600" dirty="0"/>
                        <a:t>Ménages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1">
                              <a:lumMod val="50000"/>
                              <a:lumOff val="50000"/>
                            </a:schemeClr>
                          </a:solidFill>
                        </a:rPr>
                        <a:t>Particuliers, consommateurs et clients des entreprises et banques, usagers du service public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Consommer et épargner</a:t>
                      </a:r>
                    </a:p>
                    <a:p>
                      <a:endParaRPr lang="fr-FR" sz="1600" b="1" dirty="0"/>
                    </a:p>
                  </a:txBody>
                  <a:tcPr/>
                </a:tc>
                <a:tc>
                  <a:txBody>
                    <a:bodyPr/>
                    <a:lstStyle/>
                    <a:p>
                      <a:r>
                        <a:rPr lang="fr-FR" sz="1600" dirty="0"/>
                        <a:t>Revenus du travail et du capital </a:t>
                      </a:r>
                    </a:p>
                  </a:txBody>
                  <a:tcPr/>
                </a:tc>
                <a:tc>
                  <a:txBody>
                    <a:bodyPr/>
                    <a:lstStyle/>
                    <a:p>
                      <a:r>
                        <a:rPr lang="fr-FR" sz="1600" dirty="0"/>
                        <a:t>Charges d’exploitation et investissement </a:t>
                      </a:r>
                    </a:p>
                  </a:txBody>
                  <a:tcPr/>
                </a:tc>
                <a:extLst>
                  <a:ext uri="{0D108BD9-81ED-4DB2-BD59-A6C34878D82A}">
                    <a16:rowId xmlns:a16="http://schemas.microsoft.com/office/drawing/2014/main" val="568547922"/>
                  </a:ext>
                </a:extLst>
              </a:tr>
              <a:tr h="370840">
                <a:tc>
                  <a:txBody>
                    <a:bodyPr/>
                    <a:lstStyle/>
                    <a:p>
                      <a:r>
                        <a:rPr lang="fr-FR" sz="1600" dirty="0"/>
                        <a:t>Administration</a:t>
                      </a:r>
                    </a:p>
                    <a:p>
                      <a:r>
                        <a:rPr lang="fr-FR" sz="1400" kern="1200" dirty="0">
                          <a:solidFill>
                            <a:schemeClr val="tx1">
                              <a:lumMod val="50000"/>
                              <a:lumOff val="50000"/>
                            </a:schemeClr>
                          </a:solidFill>
                          <a:latin typeface="+mn-lt"/>
                          <a:ea typeface="+mn-ea"/>
                          <a:cs typeface="+mn-cs"/>
                        </a:rPr>
                        <a:t>Etat, collectivités locales</a:t>
                      </a:r>
                    </a:p>
                    <a:p>
                      <a:r>
                        <a:rPr lang="fr-FR" sz="1600" i="1" dirty="0"/>
                        <a:t>Administrations publiques (APU)</a:t>
                      </a:r>
                    </a:p>
                  </a:txBody>
                  <a:tcPr/>
                </a:tc>
                <a:tc>
                  <a:txBody>
                    <a:bodyPr/>
                    <a:lstStyle/>
                    <a:p>
                      <a:r>
                        <a:rPr lang="fr-FR" sz="1600" b="0" dirty="0"/>
                        <a:t>Produire des biens ou des services </a:t>
                      </a:r>
                      <a:r>
                        <a:rPr lang="fr-FR" sz="1600" b="1" dirty="0"/>
                        <a:t>collectifs</a:t>
                      </a:r>
                      <a:r>
                        <a:rPr lang="fr-FR" sz="1600" b="0" dirty="0"/>
                        <a:t> </a:t>
                      </a:r>
                      <a:r>
                        <a:rPr lang="fr-FR" sz="1600" b="1" dirty="0"/>
                        <a:t>non marchands</a:t>
                      </a:r>
                    </a:p>
                  </a:txBody>
                  <a:tcPr/>
                </a:tc>
                <a:tc>
                  <a:txBody>
                    <a:bodyPr/>
                    <a:lstStyle/>
                    <a:p>
                      <a:r>
                        <a:rPr lang="fr-FR" sz="1600" dirty="0"/>
                        <a:t>Impôts et taxes (prélèvements obligatoires)</a:t>
                      </a:r>
                    </a:p>
                  </a:txBody>
                  <a:tcPr/>
                </a:tc>
                <a:tc>
                  <a:txBody>
                    <a:bodyPr/>
                    <a:lstStyle/>
                    <a:p>
                      <a:r>
                        <a:rPr lang="fr-FR" sz="1600" dirty="0"/>
                        <a:t>Dépenses publiques de fonctionnement et d’infrastructures</a:t>
                      </a:r>
                    </a:p>
                  </a:txBody>
                  <a:tcPr/>
                </a:tc>
                <a:extLst>
                  <a:ext uri="{0D108BD9-81ED-4DB2-BD59-A6C34878D82A}">
                    <a16:rowId xmlns:a16="http://schemas.microsoft.com/office/drawing/2014/main" val="1112490979"/>
                  </a:ext>
                </a:extLst>
              </a:tr>
              <a:tr h="370840">
                <a:tc>
                  <a:txBody>
                    <a:bodyPr/>
                    <a:lstStyle/>
                    <a:p>
                      <a:r>
                        <a:rPr lang="fr-FR" sz="1600" dirty="0"/>
                        <a:t>Association</a:t>
                      </a:r>
                    </a:p>
                    <a:p>
                      <a:r>
                        <a:rPr lang="fr-FR" sz="1600" i="1" dirty="0"/>
                        <a:t>Institutions sans but lucratif au service des ménages (ISBLSM)</a:t>
                      </a:r>
                    </a:p>
                  </a:txBody>
                  <a:tcPr/>
                </a:tc>
                <a:tc>
                  <a:txBody>
                    <a:bodyPr/>
                    <a:lstStyle/>
                    <a:p>
                      <a:r>
                        <a:rPr lang="fr-FR" sz="1600" b="0" dirty="0"/>
                        <a:t>Produire des biens et services </a:t>
                      </a:r>
                      <a:r>
                        <a:rPr lang="fr-FR" sz="1600" b="1" dirty="0"/>
                        <a:t>non marchands</a:t>
                      </a:r>
                    </a:p>
                  </a:txBody>
                  <a:tcPr/>
                </a:tc>
                <a:tc>
                  <a:txBody>
                    <a:bodyPr/>
                    <a:lstStyle/>
                    <a:p>
                      <a:r>
                        <a:rPr lang="fr-FR" sz="1600" dirty="0"/>
                        <a:t>Cotisation des adhérents, subventions, dons</a:t>
                      </a:r>
                    </a:p>
                  </a:txBody>
                  <a:tcPr/>
                </a:tc>
                <a:tc>
                  <a:txBody>
                    <a:bodyPr/>
                    <a:lstStyle/>
                    <a:p>
                      <a:r>
                        <a:rPr lang="fr-FR" sz="1600" dirty="0"/>
                        <a:t>Dépenses de fonctionnement et d’infrastructures</a:t>
                      </a:r>
                    </a:p>
                  </a:txBody>
                  <a:tcPr/>
                </a:tc>
                <a:extLst>
                  <a:ext uri="{0D108BD9-81ED-4DB2-BD59-A6C34878D82A}">
                    <a16:rowId xmlns:a16="http://schemas.microsoft.com/office/drawing/2014/main" val="90351510"/>
                  </a:ext>
                </a:extLst>
              </a:tr>
              <a:tr h="370840">
                <a:tc>
                  <a:txBody>
                    <a:bodyPr/>
                    <a:lstStyle/>
                    <a:p>
                      <a:r>
                        <a:rPr lang="fr-FR" sz="1600" dirty="0"/>
                        <a:t>Banques</a:t>
                      </a:r>
                    </a:p>
                    <a:p>
                      <a:r>
                        <a:rPr lang="fr-FR" sz="1600" i="1" dirty="0"/>
                        <a:t>Sociétés financières (SF)</a:t>
                      </a:r>
                    </a:p>
                  </a:txBody>
                  <a:tcPr/>
                </a:tc>
                <a:tc>
                  <a:txBody>
                    <a:bodyPr/>
                    <a:lstStyle/>
                    <a:p>
                      <a:r>
                        <a:rPr lang="fr-FR" sz="1600" b="0" dirty="0"/>
                        <a:t>Elaborer des produits et services financiers </a:t>
                      </a:r>
                      <a:r>
                        <a:rPr lang="fr-FR" sz="1600" b="1" dirty="0"/>
                        <a:t>marchands</a:t>
                      </a:r>
                    </a:p>
                  </a:txBody>
                  <a:tcPr/>
                </a:tc>
                <a:tc>
                  <a:txBody>
                    <a:bodyPr/>
                    <a:lstStyle/>
                    <a:p>
                      <a:r>
                        <a:rPr lang="fr-FR" sz="1600" dirty="0"/>
                        <a:t>Rémunération des prestations, intérêts perçus</a:t>
                      </a:r>
                    </a:p>
                  </a:txBody>
                  <a:tcPr/>
                </a:tc>
                <a:tc>
                  <a:txBody>
                    <a:bodyPr/>
                    <a:lstStyle/>
                    <a:p>
                      <a:r>
                        <a:rPr lang="fr-FR" sz="1600" dirty="0"/>
                        <a:t>Charges d’exploitation (notamment intérêts versés et dépenses d’infrastructures)</a:t>
                      </a:r>
                    </a:p>
                  </a:txBody>
                  <a:tcPr/>
                </a:tc>
                <a:extLst>
                  <a:ext uri="{0D108BD9-81ED-4DB2-BD59-A6C34878D82A}">
                    <a16:rowId xmlns:a16="http://schemas.microsoft.com/office/drawing/2014/main" val="2393624691"/>
                  </a:ext>
                </a:extLst>
              </a:tr>
              <a:tr h="335776">
                <a:tc>
                  <a:txBody>
                    <a:bodyPr/>
                    <a:lstStyle/>
                    <a:p>
                      <a:r>
                        <a:rPr lang="fr-FR" sz="1600" dirty="0"/>
                        <a:t>Reste du monde </a:t>
                      </a:r>
                    </a:p>
                    <a:p>
                      <a:r>
                        <a:rPr lang="fr-FR" sz="1400" kern="1200" dirty="0">
                          <a:solidFill>
                            <a:schemeClr val="tx1">
                              <a:lumMod val="50000"/>
                              <a:lumOff val="50000"/>
                            </a:schemeClr>
                          </a:solidFill>
                          <a:latin typeface="+mn-lt"/>
                          <a:ea typeface="+mn-ea"/>
                          <a:cs typeface="+mn-cs"/>
                        </a:rPr>
                        <a:t>Entreprises clients, fournisseurs, ménages, banques, associations, Etats à l’étranger </a:t>
                      </a:r>
                    </a:p>
                  </a:txBody>
                  <a:tcPr/>
                </a:tc>
                <a:tc gridSpan="3">
                  <a:txBody>
                    <a:bodyPr/>
                    <a:lstStyle/>
                    <a:p>
                      <a:r>
                        <a:rPr lang="fr-FR" sz="1600" dirty="0"/>
                        <a:t>Tous les agents économiques non résidents en France, ayant le même rôle économique, les mêmes ressources et dépenses que ceux des 5 catégories ci-dessus </a:t>
                      </a:r>
                    </a:p>
                  </a:txBody>
                  <a:tcPr/>
                </a:tc>
                <a:tc hMerge="1">
                  <a:txBody>
                    <a:bodyPr/>
                    <a:lstStyle/>
                    <a:p>
                      <a:endParaRPr lang="fr-FR" sz="1600" dirty="0"/>
                    </a:p>
                  </a:txBody>
                  <a:tcPr/>
                </a:tc>
                <a:tc hMerge="1">
                  <a:txBody>
                    <a:bodyPr/>
                    <a:lstStyle/>
                    <a:p>
                      <a:endParaRPr lang="fr-FR" sz="1600" dirty="0"/>
                    </a:p>
                  </a:txBody>
                  <a:tcPr/>
                </a:tc>
                <a:extLst>
                  <a:ext uri="{0D108BD9-81ED-4DB2-BD59-A6C34878D82A}">
                    <a16:rowId xmlns:a16="http://schemas.microsoft.com/office/drawing/2014/main" val="549713205"/>
                  </a:ext>
                </a:extLst>
              </a:tr>
            </a:tbl>
          </a:graphicData>
        </a:graphic>
      </p:graphicFrame>
      <p:sp>
        <p:nvSpPr>
          <p:cNvPr id="5" name="ZoneTexte 4">
            <a:extLst>
              <a:ext uri="{FF2B5EF4-FFF2-40B4-BE49-F238E27FC236}">
                <a16:creationId xmlns:a16="http://schemas.microsoft.com/office/drawing/2014/main" id="{7911BD5F-8451-4EAE-88A0-23AEE05ACF5D}"/>
              </a:ext>
            </a:extLst>
          </p:cNvPr>
          <p:cNvSpPr txBox="1"/>
          <p:nvPr/>
        </p:nvSpPr>
        <p:spPr>
          <a:xfrm flipH="1">
            <a:off x="11537761" y="0"/>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59733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396B15E-F518-4FE4-96C4-5CE69E0C800B}"/>
              </a:ext>
            </a:extLst>
          </p:cNvPr>
          <p:cNvPicPr>
            <a:picLocks noChangeAspect="1"/>
          </p:cNvPicPr>
          <p:nvPr/>
        </p:nvPicPr>
        <p:blipFill>
          <a:blip r:embed="rId2"/>
          <a:stretch>
            <a:fillRect/>
          </a:stretch>
        </p:blipFill>
        <p:spPr>
          <a:xfrm>
            <a:off x="828599" y="6438280"/>
            <a:ext cx="10534801" cy="377985"/>
          </a:xfrm>
          <a:prstGeom prst="rect">
            <a:avLst/>
          </a:prstGeom>
        </p:spPr>
      </p:pic>
      <p:pic>
        <p:nvPicPr>
          <p:cNvPr id="5" name="Image 4">
            <a:extLst>
              <a:ext uri="{FF2B5EF4-FFF2-40B4-BE49-F238E27FC236}">
                <a16:creationId xmlns:a16="http://schemas.microsoft.com/office/drawing/2014/main" id="{4982E6B5-0780-4FC1-92D0-62F21B05F075}"/>
              </a:ext>
            </a:extLst>
          </p:cNvPr>
          <p:cNvPicPr>
            <a:picLocks noChangeAspect="1"/>
          </p:cNvPicPr>
          <p:nvPr/>
        </p:nvPicPr>
        <p:blipFill>
          <a:blip r:embed="rId3"/>
          <a:stretch>
            <a:fillRect/>
          </a:stretch>
        </p:blipFill>
        <p:spPr>
          <a:xfrm>
            <a:off x="636522" y="72587"/>
            <a:ext cx="6977921" cy="4562487"/>
          </a:xfrm>
          <a:prstGeom prst="rect">
            <a:avLst/>
          </a:prstGeom>
          <a:ln>
            <a:solidFill>
              <a:schemeClr val="bg1">
                <a:lumMod val="50000"/>
              </a:schemeClr>
            </a:solidFill>
          </a:ln>
        </p:spPr>
      </p:pic>
      <p:pic>
        <p:nvPicPr>
          <p:cNvPr id="7" name="Image 6">
            <a:extLst>
              <a:ext uri="{FF2B5EF4-FFF2-40B4-BE49-F238E27FC236}">
                <a16:creationId xmlns:a16="http://schemas.microsoft.com/office/drawing/2014/main" id="{0444BAAB-03E5-41D1-AB84-53D88E8708BC}"/>
              </a:ext>
            </a:extLst>
          </p:cNvPr>
          <p:cNvPicPr>
            <a:picLocks noChangeAspect="1"/>
          </p:cNvPicPr>
          <p:nvPr/>
        </p:nvPicPr>
        <p:blipFill>
          <a:blip r:embed="rId4"/>
          <a:stretch>
            <a:fillRect/>
          </a:stretch>
        </p:blipFill>
        <p:spPr>
          <a:xfrm>
            <a:off x="929592" y="4521698"/>
            <a:ext cx="6391779" cy="1916582"/>
          </a:xfrm>
          <a:prstGeom prst="rect">
            <a:avLst/>
          </a:prstGeom>
          <a:ln>
            <a:solidFill>
              <a:schemeClr val="tx2"/>
            </a:solidFill>
          </a:ln>
        </p:spPr>
      </p:pic>
      <p:grpSp>
        <p:nvGrpSpPr>
          <p:cNvPr id="10" name="Groupe 9">
            <a:extLst>
              <a:ext uri="{FF2B5EF4-FFF2-40B4-BE49-F238E27FC236}">
                <a16:creationId xmlns:a16="http://schemas.microsoft.com/office/drawing/2014/main" id="{FB78776F-632D-461C-A7A4-85CB1403BEE9}"/>
              </a:ext>
            </a:extLst>
          </p:cNvPr>
          <p:cNvGrpSpPr/>
          <p:nvPr/>
        </p:nvGrpSpPr>
        <p:grpSpPr>
          <a:xfrm>
            <a:off x="8055261" y="353283"/>
            <a:ext cx="3635687" cy="2000548"/>
            <a:chOff x="8055261" y="761527"/>
            <a:chExt cx="3635687" cy="2000548"/>
          </a:xfrm>
        </p:grpSpPr>
        <p:sp>
          <p:nvSpPr>
            <p:cNvPr id="3" name="ZoneTexte 2">
              <a:extLst>
                <a:ext uri="{FF2B5EF4-FFF2-40B4-BE49-F238E27FC236}">
                  <a16:creationId xmlns:a16="http://schemas.microsoft.com/office/drawing/2014/main" id="{1EE360E3-D13A-44AC-9F8D-8F7316921A44}"/>
                </a:ext>
              </a:extLst>
            </p:cNvPr>
            <p:cNvSpPr txBox="1"/>
            <p:nvPr/>
          </p:nvSpPr>
          <p:spPr>
            <a:xfrm>
              <a:off x="8055261" y="1838745"/>
              <a:ext cx="3488642" cy="923330"/>
            </a:xfrm>
            <a:prstGeom prst="rect">
              <a:avLst/>
            </a:prstGeom>
            <a:noFill/>
          </p:spPr>
          <p:txBody>
            <a:bodyPr wrap="square">
              <a:spAutoFit/>
            </a:bodyPr>
            <a:lstStyle/>
            <a:p>
              <a:r>
                <a:rPr lang="fr-FR" dirty="0">
                  <a:hlinkClick r:id="rId5"/>
                </a:rPr>
                <a:t>https://www.youtube.com/watch?v=VkvgGJZ31hs</a:t>
              </a:r>
              <a:endParaRPr lang="fr-FR" dirty="0"/>
            </a:p>
            <a:p>
              <a:endParaRPr lang="fr-FR" dirty="0"/>
            </a:p>
          </p:txBody>
        </p:sp>
        <p:sp>
          <p:nvSpPr>
            <p:cNvPr id="8" name="ZoneTexte 7">
              <a:extLst>
                <a:ext uri="{FF2B5EF4-FFF2-40B4-BE49-F238E27FC236}">
                  <a16:creationId xmlns:a16="http://schemas.microsoft.com/office/drawing/2014/main" id="{20E226F0-435D-4AFE-936E-C3DE26A4C221}"/>
                </a:ext>
              </a:extLst>
            </p:cNvPr>
            <p:cNvSpPr txBox="1"/>
            <p:nvPr/>
          </p:nvSpPr>
          <p:spPr>
            <a:xfrm>
              <a:off x="8055261" y="761527"/>
              <a:ext cx="3635687" cy="1077218"/>
            </a:xfrm>
            <a:prstGeom prst="rect">
              <a:avLst/>
            </a:prstGeom>
            <a:noFill/>
          </p:spPr>
          <p:txBody>
            <a:bodyPr wrap="square" rtlCol="0">
              <a:spAutoFit/>
            </a:bodyPr>
            <a:lstStyle/>
            <a:p>
              <a:r>
                <a:rPr lang="fr-FR" sz="3200" dirty="0">
                  <a:solidFill>
                    <a:schemeClr val="accent1">
                      <a:lumMod val="75000"/>
                    </a:schemeClr>
                  </a:solidFill>
                  <a:latin typeface="+mj-lt"/>
                </a:rPr>
                <a:t>Les agents économiques : </a:t>
              </a:r>
            </a:p>
          </p:txBody>
        </p:sp>
      </p:grpSp>
      <p:sp>
        <p:nvSpPr>
          <p:cNvPr id="9" name="ZoneTexte 8">
            <a:extLst>
              <a:ext uri="{FF2B5EF4-FFF2-40B4-BE49-F238E27FC236}">
                <a16:creationId xmlns:a16="http://schemas.microsoft.com/office/drawing/2014/main" id="{62803ED0-0E7F-4EBE-9D0B-58E70E3E83A1}"/>
              </a:ext>
            </a:extLst>
          </p:cNvPr>
          <p:cNvSpPr txBox="1"/>
          <p:nvPr/>
        </p:nvSpPr>
        <p:spPr>
          <a:xfrm>
            <a:off x="8495060" y="2762075"/>
            <a:ext cx="3048843" cy="1200329"/>
          </a:xfrm>
          <a:prstGeom prst="rect">
            <a:avLst/>
          </a:prstGeom>
          <a:noFill/>
        </p:spPr>
        <p:txBody>
          <a:bodyPr wrap="square" rtlCol="0">
            <a:spAutoFit/>
          </a:bodyPr>
          <a:lstStyle/>
          <a:p>
            <a:r>
              <a:rPr lang="fr-FR" sz="2400" dirty="0">
                <a:latin typeface="+mj-lt"/>
              </a:rPr>
              <a:t>Exemple : les relations de Parrot avec d’autres agents économiques </a:t>
            </a:r>
          </a:p>
        </p:txBody>
      </p:sp>
      <p:sp>
        <p:nvSpPr>
          <p:cNvPr id="11" name="Accolade fermante 10">
            <a:extLst>
              <a:ext uri="{FF2B5EF4-FFF2-40B4-BE49-F238E27FC236}">
                <a16:creationId xmlns:a16="http://schemas.microsoft.com/office/drawing/2014/main" id="{A80E3C94-AE4F-4229-A587-0E16F103C925}"/>
              </a:ext>
            </a:extLst>
          </p:cNvPr>
          <p:cNvSpPr/>
          <p:nvPr/>
        </p:nvSpPr>
        <p:spPr>
          <a:xfrm>
            <a:off x="7620071" y="712602"/>
            <a:ext cx="576289" cy="54327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63DB0317-2631-497C-80C4-D2E549F14238}"/>
              </a:ext>
            </a:extLst>
          </p:cNvPr>
          <p:cNvSpPr txBox="1"/>
          <p:nvPr/>
        </p:nvSpPr>
        <p:spPr>
          <a:xfrm flipH="1">
            <a:off x="29218" y="-21241"/>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266440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38280"/>
            <a:ext cx="10534801" cy="377985"/>
          </a:xfrm>
          <a:prstGeom prst="rect">
            <a:avLst/>
          </a:prstGeom>
        </p:spPr>
      </p:pic>
      <p:graphicFrame>
        <p:nvGraphicFramePr>
          <p:cNvPr id="6" name="Tableau 6">
            <a:extLst>
              <a:ext uri="{FF2B5EF4-FFF2-40B4-BE49-F238E27FC236}">
                <a16:creationId xmlns:a16="http://schemas.microsoft.com/office/drawing/2014/main" id="{D7B4B460-D987-4D55-AF17-94BE7C62DB63}"/>
              </a:ext>
            </a:extLst>
          </p:cNvPr>
          <p:cNvGraphicFramePr>
            <a:graphicFrameLocks noGrp="1"/>
          </p:cNvGraphicFramePr>
          <p:nvPr>
            <p:extLst>
              <p:ext uri="{D42A27DB-BD31-4B8C-83A1-F6EECF244321}">
                <p14:modId xmlns:p14="http://schemas.microsoft.com/office/powerpoint/2010/main" val="1225170690"/>
              </p:ext>
            </p:extLst>
          </p:nvPr>
        </p:nvGraphicFramePr>
        <p:xfrm>
          <a:off x="828598" y="1732903"/>
          <a:ext cx="10534801" cy="4376863"/>
        </p:xfrm>
        <a:graphic>
          <a:graphicData uri="http://schemas.openxmlformats.org/drawingml/2006/table">
            <a:tbl>
              <a:tblPr firstRow="1" bandRow="1">
                <a:tableStyleId>{5C22544A-7EE6-4342-B048-85BDC9FD1C3A}</a:tableStyleId>
              </a:tblPr>
              <a:tblGrid>
                <a:gridCol w="2390157">
                  <a:extLst>
                    <a:ext uri="{9D8B030D-6E8A-4147-A177-3AD203B41FA5}">
                      <a16:colId xmlns:a16="http://schemas.microsoft.com/office/drawing/2014/main" val="839297045"/>
                    </a:ext>
                  </a:extLst>
                </a:gridCol>
                <a:gridCol w="4116490">
                  <a:extLst>
                    <a:ext uri="{9D8B030D-6E8A-4147-A177-3AD203B41FA5}">
                      <a16:colId xmlns:a16="http://schemas.microsoft.com/office/drawing/2014/main" val="2887022311"/>
                    </a:ext>
                  </a:extLst>
                </a:gridCol>
                <a:gridCol w="4028154">
                  <a:extLst>
                    <a:ext uri="{9D8B030D-6E8A-4147-A177-3AD203B41FA5}">
                      <a16:colId xmlns:a16="http://schemas.microsoft.com/office/drawing/2014/main" val="4086451643"/>
                    </a:ext>
                  </a:extLst>
                </a:gridCol>
              </a:tblGrid>
              <a:tr h="332343">
                <a:tc>
                  <a:txBody>
                    <a:bodyPr/>
                    <a:lstStyle/>
                    <a:p>
                      <a:pPr algn="ctr"/>
                      <a:r>
                        <a:rPr lang="fr-FR" sz="1600" b="0" dirty="0"/>
                        <a:t>Agent économique</a:t>
                      </a:r>
                    </a:p>
                  </a:txBody>
                  <a:tcPr/>
                </a:tc>
                <a:tc>
                  <a:txBody>
                    <a:bodyPr/>
                    <a:lstStyle/>
                    <a:p>
                      <a:pPr algn="ctr"/>
                      <a:r>
                        <a:rPr lang="fr-FR" sz="1600" b="0" i="0">
                          <a:solidFill>
                            <a:schemeClr val="bg1"/>
                          </a:solidFill>
                        </a:rPr>
                        <a:t>PARROT </a:t>
                      </a:r>
                      <a:r>
                        <a:rPr lang="fr-FR" sz="1600" b="0" i="0">
                          <a:solidFill>
                            <a:schemeClr val="bg1"/>
                          </a:solidFill>
                          <a:sym typeface="Wingdings" panose="05000000000000000000" pitchFamily="2" charset="2"/>
                        </a:rPr>
                        <a:t> </a:t>
                      </a:r>
                      <a:r>
                        <a:rPr lang="fr-FR" sz="1600" b="0" i="0">
                          <a:solidFill>
                            <a:schemeClr val="bg1"/>
                          </a:solidFill>
                        </a:rPr>
                        <a:t>AUTRES AGENTS</a:t>
                      </a:r>
                      <a:endParaRPr lang="fr-FR" sz="1600" b="0" i="0" dirty="0">
                        <a:solidFill>
                          <a:schemeClr val="bg1"/>
                        </a:solidFill>
                      </a:endParaRPr>
                    </a:p>
                  </a:txBody>
                  <a:tcPr>
                    <a:solidFill>
                      <a:srgbClr val="00B050"/>
                    </a:solidFill>
                  </a:tcPr>
                </a:tc>
                <a:tc>
                  <a:txBody>
                    <a:bodyPr/>
                    <a:lstStyle/>
                    <a:p>
                      <a:pPr algn="ctr"/>
                      <a:r>
                        <a:rPr lang="fr-FR" sz="1600" b="0" i="0" dirty="0">
                          <a:solidFill>
                            <a:schemeClr val="bg1"/>
                          </a:solidFill>
                        </a:rPr>
                        <a:t>AUTRES AGENTS </a:t>
                      </a:r>
                      <a:r>
                        <a:rPr lang="fr-FR" sz="1600" b="0" i="0" dirty="0">
                          <a:solidFill>
                            <a:schemeClr val="bg1"/>
                          </a:solidFill>
                          <a:sym typeface="Wingdings" panose="05000000000000000000" pitchFamily="2" charset="2"/>
                        </a:rPr>
                        <a:t></a:t>
                      </a:r>
                      <a:r>
                        <a:rPr lang="fr-FR" sz="1600" b="0" i="0" dirty="0">
                          <a:solidFill>
                            <a:schemeClr val="bg1"/>
                          </a:solidFill>
                        </a:rPr>
                        <a:t> PARROT </a:t>
                      </a:r>
                    </a:p>
                  </a:txBody>
                  <a:tcPr>
                    <a:solidFill>
                      <a:schemeClr val="accent4"/>
                    </a:solidFill>
                  </a:tcPr>
                </a:tc>
                <a:extLst>
                  <a:ext uri="{0D108BD9-81ED-4DB2-BD59-A6C34878D82A}">
                    <a16:rowId xmlns:a16="http://schemas.microsoft.com/office/drawing/2014/main" val="2403665784"/>
                  </a:ext>
                </a:extLst>
              </a:tr>
              <a:tr h="956054">
                <a:tc>
                  <a:txBody>
                    <a:bodyPr/>
                    <a:lstStyle/>
                    <a:p>
                      <a:r>
                        <a:rPr lang="fr-FR" sz="1600" dirty="0"/>
                        <a:t>Entreprises</a:t>
                      </a:r>
                    </a:p>
                    <a:p>
                      <a:r>
                        <a:rPr lang="fr-FR" sz="1600" i="1" dirty="0"/>
                        <a:t>Sociétés non financières</a:t>
                      </a:r>
                    </a:p>
                  </a:txBody>
                  <a:tcPr/>
                </a:tc>
                <a:tc>
                  <a:txBody>
                    <a:bodyPr/>
                    <a:lstStyle/>
                    <a:p>
                      <a:endParaRPr lang="fr-FR" sz="1600" i="0" dirty="0">
                        <a:solidFill>
                          <a:schemeClr val="tx1"/>
                        </a:solidFill>
                      </a:endParaRPr>
                    </a:p>
                  </a:txBody>
                  <a:tcPr/>
                </a:tc>
                <a:tc>
                  <a:txBody>
                    <a:bodyPr/>
                    <a:lstStyle/>
                    <a:p>
                      <a:endParaRPr lang="fr-FR" sz="1600" i="0" dirty="0">
                        <a:solidFill>
                          <a:schemeClr val="tx1"/>
                        </a:solidFill>
                      </a:endParaRPr>
                    </a:p>
                  </a:txBody>
                  <a:tcPr/>
                </a:tc>
                <a:extLst>
                  <a:ext uri="{0D108BD9-81ED-4DB2-BD59-A6C34878D82A}">
                    <a16:rowId xmlns:a16="http://schemas.microsoft.com/office/drawing/2014/main" val="1284416180"/>
                  </a:ext>
                </a:extLst>
              </a:tr>
              <a:tr h="645447">
                <a:tc>
                  <a:txBody>
                    <a:bodyPr/>
                    <a:lstStyle/>
                    <a:p>
                      <a:r>
                        <a:rPr lang="fr-FR" sz="1600" dirty="0"/>
                        <a:t>Ménages</a:t>
                      </a:r>
                    </a:p>
                  </a:txBody>
                  <a:tcPr/>
                </a:tc>
                <a:tc>
                  <a:txBody>
                    <a:bodyPr/>
                    <a:lstStyle/>
                    <a:p>
                      <a:endParaRPr lang="fr-FR" sz="1600" i="0" dirty="0">
                        <a:solidFill>
                          <a:schemeClr val="tx1"/>
                        </a:solidFill>
                      </a:endParaRPr>
                    </a:p>
                  </a:txBody>
                  <a:tcPr/>
                </a:tc>
                <a:tc>
                  <a:txBody>
                    <a:bodyPr/>
                    <a:lstStyle/>
                    <a:p>
                      <a:endParaRPr lang="fr-FR" sz="1600" i="0" dirty="0">
                        <a:solidFill>
                          <a:schemeClr val="tx1"/>
                        </a:solidFill>
                      </a:endParaRPr>
                    </a:p>
                  </a:txBody>
                  <a:tcPr/>
                </a:tc>
                <a:extLst>
                  <a:ext uri="{0D108BD9-81ED-4DB2-BD59-A6C34878D82A}">
                    <a16:rowId xmlns:a16="http://schemas.microsoft.com/office/drawing/2014/main" val="568547922"/>
                  </a:ext>
                </a:extLst>
              </a:tr>
              <a:tr h="737528">
                <a:tc>
                  <a:txBody>
                    <a:bodyPr/>
                    <a:lstStyle/>
                    <a:p>
                      <a:r>
                        <a:rPr lang="fr-FR" sz="1600" dirty="0"/>
                        <a:t>Administration</a:t>
                      </a:r>
                    </a:p>
                    <a:p>
                      <a:r>
                        <a:rPr lang="fr-FR" sz="1600" i="1" dirty="0"/>
                        <a:t>Administrations publiques (APU)</a:t>
                      </a:r>
                    </a:p>
                  </a:txBody>
                  <a:tcPr/>
                </a:tc>
                <a:tc>
                  <a:txBody>
                    <a:bodyPr/>
                    <a:lstStyle/>
                    <a:p>
                      <a:endParaRPr lang="fr-FR" sz="1600" i="0" dirty="0">
                        <a:solidFill>
                          <a:schemeClr val="tx1"/>
                        </a:solidFill>
                      </a:endParaRPr>
                    </a:p>
                  </a:txBody>
                  <a:tcPr/>
                </a:tc>
                <a:tc>
                  <a:txBody>
                    <a:bodyPr/>
                    <a:lstStyle/>
                    <a:p>
                      <a:endParaRPr lang="fr-FR" sz="1600" i="0" dirty="0">
                        <a:solidFill>
                          <a:schemeClr val="tx1"/>
                        </a:solidFill>
                      </a:endParaRPr>
                    </a:p>
                  </a:txBody>
                  <a:tcPr/>
                </a:tc>
                <a:extLst>
                  <a:ext uri="{0D108BD9-81ED-4DB2-BD59-A6C34878D82A}">
                    <a16:rowId xmlns:a16="http://schemas.microsoft.com/office/drawing/2014/main" val="1112490979"/>
                  </a:ext>
                </a:extLst>
              </a:tr>
              <a:tr h="519001">
                <a:tc>
                  <a:txBody>
                    <a:bodyPr/>
                    <a:lstStyle/>
                    <a:p>
                      <a:r>
                        <a:rPr lang="fr-FR" sz="1600" dirty="0"/>
                        <a:t>Banques</a:t>
                      </a:r>
                    </a:p>
                    <a:p>
                      <a:r>
                        <a:rPr lang="fr-FR" sz="1600" i="1" dirty="0"/>
                        <a:t>Sociétés financières</a:t>
                      </a:r>
                    </a:p>
                  </a:txBody>
                  <a:tcPr/>
                </a:tc>
                <a:tc>
                  <a:txBody>
                    <a:bodyPr/>
                    <a:lstStyle/>
                    <a:p>
                      <a:endParaRPr lang="fr-FR" sz="1600" i="0" dirty="0">
                        <a:solidFill>
                          <a:schemeClr val="tx1"/>
                        </a:solidFill>
                      </a:endParaRPr>
                    </a:p>
                  </a:txBody>
                  <a:tcPr/>
                </a:tc>
                <a:tc>
                  <a:txBody>
                    <a:bodyPr/>
                    <a:lstStyle/>
                    <a:p>
                      <a:endParaRPr lang="fr-FR" sz="1600" i="0" dirty="0">
                        <a:solidFill>
                          <a:schemeClr val="tx1"/>
                        </a:solidFill>
                      </a:endParaRPr>
                    </a:p>
                  </a:txBody>
                  <a:tcPr/>
                </a:tc>
                <a:extLst>
                  <a:ext uri="{0D108BD9-81ED-4DB2-BD59-A6C34878D82A}">
                    <a16:rowId xmlns:a16="http://schemas.microsoft.com/office/drawing/2014/main" val="2393624691"/>
                  </a:ext>
                </a:extLst>
              </a:tr>
              <a:tr h="519001">
                <a:tc>
                  <a:txBody>
                    <a:bodyPr/>
                    <a:lstStyle/>
                    <a:p>
                      <a:r>
                        <a:rPr lang="fr-FR" sz="1600" i="0" dirty="0">
                          <a:solidFill>
                            <a:schemeClr val="bg1">
                              <a:lumMod val="50000"/>
                            </a:schemeClr>
                          </a:solidFill>
                        </a:rPr>
                        <a:t>Associations </a:t>
                      </a:r>
                    </a:p>
                  </a:txBody>
                  <a:tcPr/>
                </a:tc>
                <a:tc>
                  <a:txBody>
                    <a:bodyPr/>
                    <a:lstStyle/>
                    <a:p>
                      <a:endParaRPr lang="fr-FR" sz="1600" i="0" dirty="0">
                        <a:solidFill>
                          <a:schemeClr val="bg1">
                            <a:lumMod val="50000"/>
                          </a:schemeClr>
                        </a:solidFill>
                      </a:endParaRPr>
                    </a:p>
                  </a:txBody>
                  <a:tcPr/>
                </a:tc>
                <a:tc>
                  <a:txBody>
                    <a:bodyPr/>
                    <a:lstStyle/>
                    <a:p>
                      <a:endParaRPr lang="fr-FR" sz="1600" i="0" dirty="0">
                        <a:solidFill>
                          <a:schemeClr val="bg1">
                            <a:lumMod val="50000"/>
                          </a:schemeClr>
                        </a:solidFill>
                      </a:endParaRPr>
                    </a:p>
                  </a:txBody>
                  <a:tcPr/>
                </a:tc>
                <a:extLst>
                  <a:ext uri="{0D108BD9-81ED-4DB2-BD59-A6C34878D82A}">
                    <a16:rowId xmlns:a16="http://schemas.microsoft.com/office/drawing/2014/main" val="3552999216"/>
                  </a:ext>
                </a:extLst>
              </a:tr>
              <a:tr h="519001">
                <a:tc>
                  <a:txBody>
                    <a:bodyPr/>
                    <a:lstStyle/>
                    <a:p>
                      <a:r>
                        <a:rPr lang="fr-FR" sz="1600" dirty="0"/>
                        <a:t>Reste du monde </a:t>
                      </a:r>
                    </a:p>
                  </a:txBody>
                  <a:tcPr/>
                </a:tc>
                <a:tc gridSpan="2">
                  <a:txBody>
                    <a:bodyPr/>
                    <a:lstStyle/>
                    <a:p>
                      <a:pPr algn="ctr"/>
                      <a:endParaRPr lang="fr-FR" sz="1600" kern="1200" dirty="0">
                        <a:solidFill>
                          <a:schemeClr val="tx1">
                            <a:lumMod val="50000"/>
                            <a:lumOff val="50000"/>
                          </a:schemeClr>
                        </a:solidFill>
                        <a:latin typeface="+mn-lt"/>
                        <a:ea typeface="+mn-ea"/>
                        <a:cs typeface="+mn-cs"/>
                      </a:endParaRPr>
                    </a:p>
                  </a:txBody>
                  <a:tcPr/>
                </a:tc>
                <a:tc hMerge="1">
                  <a:txBody>
                    <a:bodyPr/>
                    <a:lstStyle/>
                    <a:p>
                      <a:endParaRPr lang="fr-FR" sz="14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val="549713205"/>
                  </a:ext>
                </a:extLst>
              </a:tr>
            </a:tbl>
          </a:graphicData>
        </a:graphic>
      </p:graphicFrame>
      <p:sp>
        <p:nvSpPr>
          <p:cNvPr id="7" name="Titre 1">
            <a:extLst>
              <a:ext uri="{FF2B5EF4-FFF2-40B4-BE49-F238E27FC236}">
                <a16:creationId xmlns:a16="http://schemas.microsoft.com/office/drawing/2014/main" id="{2DC0BED9-C844-4AB7-92D3-AFBA565908B4}"/>
              </a:ext>
            </a:extLst>
          </p:cNvPr>
          <p:cNvSpPr txBox="1">
            <a:spLocks/>
          </p:cNvSpPr>
          <p:nvPr/>
        </p:nvSpPr>
        <p:spPr>
          <a:xfrm>
            <a:off x="686709" y="17477"/>
            <a:ext cx="113506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solidFill>
              </a:rPr>
              <a:t>Les relations de l’entreprise avec les principaux agents économiques</a:t>
            </a:r>
          </a:p>
        </p:txBody>
      </p:sp>
      <p:sp>
        <p:nvSpPr>
          <p:cNvPr id="19" name="ZoneTexte 18">
            <a:extLst>
              <a:ext uri="{FF2B5EF4-FFF2-40B4-BE49-F238E27FC236}">
                <a16:creationId xmlns:a16="http://schemas.microsoft.com/office/drawing/2014/main" id="{0D55254E-0831-4667-9568-72C87C991C51}"/>
              </a:ext>
            </a:extLst>
          </p:cNvPr>
          <p:cNvSpPr txBox="1"/>
          <p:nvPr/>
        </p:nvSpPr>
        <p:spPr>
          <a:xfrm>
            <a:off x="686709" y="1271444"/>
            <a:ext cx="10676689" cy="400110"/>
          </a:xfrm>
          <a:prstGeom prst="rect">
            <a:avLst/>
          </a:prstGeom>
          <a:noFill/>
        </p:spPr>
        <p:txBody>
          <a:bodyPr wrap="square" rtlCol="0">
            <a:spAutoFit/>
          </a:bodyPr>
          <a:lstStyle/>
          <a:p>
            <a:pPr algn="ctr"/>
            <a:r>
              <a:rPr lang="fr-FR" sz="2000" dirty="0"/>
              <a:t>L’exemple de Parrot : quels échanges avec les autres agents économiques ? </a:t>
            </a:r>
          </a:p>
        </p:txBody>
      </p:sp>
      <p:sp>
        <p:nvSpPr>
          <p:cNvPr id="8" name="ZoneTexte 7">
            <a:extLst>
              <a:ext uri="{FF2B5EF4-FFF2-40B4-BE49-F238E27FC236}">
                <a16:creationId xmlns:a16="http://schemas.microsoft.com/office/drawing/2014/main" id="{FBB60948-61F9-4B7B-B2EF-962956E730D1}"/>
              </a:ext>
            </a:extLst>
          </p:cNvPr>
          <p:cNvSpPr txBox="1"/>
          <p:nvPr/>
        </p:nvSpPr>
        <p:spPr>
          <a:xfrm flipH="1">
            <a:off x="11446777" y="-27628"/>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57241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38280"/>
            <a:ext cx="10534801" cy="377985"/>
          </a:xfrm>
          <a:prstGeom prst="rect">
            <a:avLst/>
          </a:prstGeom>
        </p:spPr>
      </p:pic>
      <p:graphicFrame>
        <p:nvGraphicFramePr>
          <p:cNvPr id="6" name="Tableau 6">
            <a:extLst>
              <a:ext uri="{FF2B5EF4-FFF2-40B4-BE49-F238E27FC236}">
                <a16:creationId xmlns:a16="http://schemas.microsoft.com/office/drawing/2014/main" id="{D7B4B460-D987-4D55-AF17-94BE7C62DB63}"/>
              </a:ext>
            </a:extLst>
          </p:cNvPr>
          <p:cNvGraphicFramePr>
            <a:graphicFrameLocks noGrp="1"/>
          </p:cNvGraphicFramePr>
          <p:nvPr>
            <p:extLst>
              <p:ext uri="{D42A27DB-BD31-4B8C-83A1-F6EECF244321}">
                <p14:modId xmlns:p14="http://schemas.microsoft.com/office/powerpoint/2010/main" val="3724234116"/>
              </p:ext>
            </p:extLst>
          </p:nvPr>
        </p:nvGraphicFramePr>
        <p:xfrm>
          <a:off x="828599" y="1732903"/>
          <a:ext cx="8137982" cy="4607847"/>
        </p:xfrm>
        <a:graphic>
          <a:graphicData uri="http://schemas.openxmlformats.org/drawingml/2006/table">
            <a:tbl>
              <a:tblPr firstRow="1" bandRow="1">
                <a:tableStyleId>{5C22544A-7EE6-4342-B048-85BDC9FD1C3A}</a:tableStyleId>
              </a:tblPr>
              <a:tblGrid>
                <a:gridCol w="1846362">
                  <a:extLst>
                    <a:ext uri="{9D8B030D-6E8A-4147-A177-3AD203B41FA5}">
                      <a16:colId xmlns:a16="http://schemas.microsoft.com/office/drawing/2014/main" val="839297045"/>
                    </a:ext>
                  </a:extLst>
                </a:gridCol>
                <a:gridCol w="3179929">
                  <a:extLst>
                    <a:ext uri="{9D8B030D-6E8A-4147-A177-3AD203B41FA5}">
                      <a16:colId xmlns:a16="http://schemas.microsoft.com/office/drawing/2014/main" val="2887022311"/>
                    </a:ext>
                  </a:extLst>
                </a:gridCol>
                <a:gridCol w="3111691">
                  <a:extLst>
                    <a:ext uri="{9D8B030D-6E8A-4147-A177-3AD203B41FA5}">
                      <a16:colId xmlns:a16="http://schemas.microsoft.com/office/drawing/2014/main" val="4086451643"/>
                    </a:ext>
                  </a:extLst>
                </a:gridCol>
              </a:tblGrid>
              <a:tr h="332343">
                <a:tc>
                  <a:txBody>
                    <a:bodyPr/>
                    <a:lstStyle/>
                    <a:p>
                      <a:pPr algn="ctr"/>
                      <a:r>
                        <a:rPr lang="fr-FR" sz="1600" b="0" dirty="0"/>
                        <a:t>Agent économique</a:t>
                      </a:r>
                    </a:p>
                  </a:txBody>
                  <a:tcPr/>
                </a:tc>
                <a:tc>
                  <a:txBody>
                    <a:bodyPr/>
                    <a:lstStyle/>
                    <a:p>
                      <a:pPr algn="ctr"/>
                      <a:r>
                        <a:rPr lang="fr-FR" sz="1600" b="0" i="0" dirty="0">
                          <a:solidFill>
                            <a:schemeClr val="bg1"/>
                          </a:solidFill>
                        </a:rPr>
                        <a:t>PARROT </a:t>
                      </a:r>
                      <a:r>
                        <a:rPr lang="fr-FR" sz="1600" b="0" i="0" dirty="0">
                          <a:solidFill>
                            <a:schemeClr val="bg1"/>
                          </a:solidFill>
                          <a:sym typeface="Wingdings" panose="05000000000000000000" pitchFamily="2" charset="2"/>
                        </a:rPr>
                        <a:t> </a:t>
                      </a:r>
                      <a:r>
                        <a:rPr lang="fr-FR" sz="1600" b="0" i="0" dirty="0">
                          <a:solidFill>
                            <a:schemeClr val="bg1"/>
                          </a:solidFill>
                        </a:rPr>
                        <a:t>AUTRES AGENTS</a:t>
                      </a:r>
                    </a:p>
                  </a:txBody>
                  <a:tcPr>
                    <a:solidFill>
                      <a:srgbClr val="00B050"/>
                    </a:solidFill>
                  </a:tcPr>
                </a:tc>
                <a:tc>
                  <a:txBody>
                    <a:bodyPr/>
                    <a:lstStyle/>
                    <a:p>
                      <a:pPr algn="ctr"/>
                      <a:r>
                        <a:rPr lang="fr-FR" sz="1600" b="0" i="0" dirty="0">
                          <a:solidFill>
                            <a:schemeClr val="bg1"/>
                          </a:solidFill>
                        </a:rPr>
                        <a:t>AUTRES AGENTS </a:t>
                      </a:r>
                      <a:r>
                        <a:rPr lang="fr-FR" sz="1600" b="0" i="0" dirty="0">
                          <a:solidFill>
                            <a:schemeClr val="bg1"/>
                          </a:solidFill>
                          <a:sym typeface="Wingdings" panose="05000000000000000000" pitchFamily="2" charset="2"/>
                        </a:rPr>
                        <a:t></a:t>
                      </a:r>
                      <a:r>
                        <a:rPr lang="fr-FR" sz="1600" b="0" i="0" dirty="0">
                          <a:solidFill>
                            <a:schemeClr val="bg1"/>
                          </a:solidFill>
                        </a:rPr>
                        <a:t> PARROT </a:t>
                      </a:r>
                    </a:p>
                  </a:txBody>
                  <a:tcPr>
                    <a:solidFill>
                      <a:schemeClr val="accent4"/>
                    </a:solidFill>
                  </a:tcPr>
                </a:tc>
                <a:extLst>
                  <a:ext uri="{0D108BD9-81ED-4DB2-BD59-A6C34878D82A}">
                    <a16:rowId xmlns:a16="http://schemas.microsoft.com/office/drawing/2014/main" val="2403665784"/>
                  </a:ext>
                </a:extLst>
              </a:tr>
              <a:tr h="956054">
                <a:tc>
                  <a:txBody>
                    <a:bodyPr/>
                    <a:lstStyle/>
                    <a:p>
                      <a:r>
                        <a:rPr lang="fr-FR" sz="1600" dirty="0"/>
                        <a:t>Entreprises</a:t>
                      </a:r>
                    </a:p>
                    <a:p>
                      <a:r>
                        <a:rPr lang="fr-FR" sz="1600" i="1" dirty="0"/>
                        <a:t>Sociétés non financières</a:t>
                      </a:r>
                    </a:p>
                  </a:txBody>
                  <a:tcPr/>
                </a:tc>
                <a:tc>
                  <a:txBody>
                    <a:bodyPr/>
                    <a:lstStyle/>
                    <a:p>
                      <a:r>
                        <a:rPr lang="fr-FR" sz="1600" i="0" dirty="0">
                          <a:solidFill>
                            <a:schemeClr val="tx1"/>
                          </a:solidFill>
                        </a:rPr>
                        <a:t>Achats de composants, logiciels, équipements à des fournisseurs</a:t>
                      </a:r>
                    </a:p>
                    <a:p>
                      <a:r>
                        <a:rPr lang="fr-FR" sz="1600" i="0" dirty="0">
                          <a:solidFill>
                            <a:schemeClr val="tx1"/>
                          </a:solidFill>
                        </a:rPr>
                        <a:t>Vente de drones à usage professionnel</a:t>
                      </a:r>
                    </a:p>
                  </a:txBody>
                  <a:tcPr/>
                </a:tc>
                <a:tc>
                  <a:txBody>
                    <a:bodyPr/>
                    <a:lstStyle/>
                    <a:p>
                      <a:r>
                        <a:rPr lang="fr-FR" sz="1600" i="0" dirty="0">
                          <a:solidFill>
                            <a:schemeClr val="tx1"/>
                          </a:solidFill>
                        </a:rPr>
                        <a:t>Facturation des composants, logiciels, équipements vendus</a:t>
                      </a:r>
                    </a:p>
                    <a:p>
                      <a:endParaRPr lang="fr-FR" sz="1600" i="0" dirty="0">
                        <a:solidFill>
                          <a:schemeClr val="tx1"/>
                        </a:solidFill>
                      </a:endParaRPr>
                    </a:p>
                    <a:p>
                      <a:r>
                        <a:rPr lang="fr-FR" sz="1600" i="0" dirty="0">
                          <a:solidFill>
                            <a:schemeClr val="tx1"/>
                          </a:solidFill>
                        </a:rPr>
                        <a:t>Paiement des drones achetés</a:t>
                      </a:r>
                    </a:p>
                  </a:txBody>
                  <a:tcPr/>
                </a:tc>
                <a:extLst>
                  <a:ext uri="{0D108BD9-81ED-4DB2-BD59-A6C34878D82A}">
                    <a16:rowId xmlns:a16="http://schemas.microsoft.com/office/drawing/2014/main" val="1284416180"/>
                  </a:ext>
                </a:extLst>
              </a:tr>
              <a:tr h="645447">
                <a:tc>
                  <a:txBody>
                    <a:bodyPr/>
                    <a:lstStyle/>
                    <a:p>
                      <a:r>
                        <a:rPr lang="fr-FR" sz="1600" dirty="0"/>
                        <a:t>Ménages</a:t>
                      </a:r>
                    </a:p>
                  </a:txBody>
                  <a:tcPr/>
                </a:tc>
                <a:tc>
                  <a:txBody>
                    <a:bodyPr/>
                    <a:lstStyle/>
                    <a:p>
                      <a:r>
                        <a:rPr lang="fr-FR" sz="1600" i="0" dirty="0">
                          <a:solidFill>
                            <a:schemeClr val="tx1"/>
                          </a:solidFill>
                        </a:rPr>
                        <a:t>Vente de drones à usage particulier </a:t>
                      </a:r>
                    </a:p>
                    <a:p>
                      <a:r>
                        <a:rPr lang="fr-FR" sz="1600" i="0" dirty="0">
                          <a:solidFill>
                            <a:schemeClr val="tx1"/>
                          </a:solidFill>
                        </a:rPr>
                        <a:t>Achat d’une prestation de travail </a:t>
                      </a:r>
                    </a:p>
                  </a:txBody>
                  <a:tcPr/>
                </a:tc>
                <a:tc>
                  <a:txBody>
                    <a:bodyPr/>
                    <a:lstStyle/>
                    <a:p>
                      <a:r>
                        <a:rPr lang="fr-FR" sz="1600" i="0" dirty="0">
                          <a:solidFill>
                            <a:schemeClr val="tx1"/>
                          </a:solidFill>
                        </a:rPr>
                        <a:t>Paiement des drones achetés</a:t>
                      </a:r>
                    </a:p>
                    <a:p>
                      <a:r>
                        <a:rPr lang="fr-FR" sz="1600" i="0" dirty="0">
                          <a:solidFill>
                            <a:schemeClr val="tx1"/>
                          </a:solidFill>
                        </a:rPr>
                        <a:t>Versement d’un salaire</a:t>
                      </a:r>
                    </a:p>
                  </a:txBody>
                  <a:tcPr/>
                </a:tc>
                <a:extLst>
                  <a:ext uri="{0D108BD9-81ED-4DB2-BD59-A6C34878D82A}">
                    <a16:rowId xmlns:a16="http://schemas.microsoft.com/office/drawing/2014/main" val="568547922"/>
                  </a:ext>
                </a:extLst>
              </a:tr>
              <a:tr h="737528">
                <a:tc>
                  <a:txBody>
                    <a:bodyPr/>
                    <a:lstStyle/>
                    <a:p>
                      <a:r>
                        <a:rPr lang="fr-FR" sz="1600" dirty="0"/>
                        <a:t>Administration</a:t>
                      </a:r>
                    </a:p>
                    <a:p>
                      <a:r>
                        <a:rPr lang="fr-FR" sz="1600" i="1" dirty="0"/>
                        <a:t>Administrations publiques (APU)</a:t>
                      </a:r>
                    </a:p>
                  </a:txBody>
                  <a:tcPr/>
                </a:tc>
                <a:tc>
                  <a:txBody>
                    <a:bodyPr/>
                    <a:lstStyle/>
                    <a:p>
                      <a:r>
                        <a:rPr lang="fr-FR" sz="1600" i="0" dirty="0">
                          <a:solidFill>
                            <a:schemeClr val="tx1"/>
                          </a:solidFill>
                        </a:rPr>
                        <a:t>Utilisation de services publics, d’infrastructures publiques</a:t>
                      </a:r>
                    </a:p>
                  </a:txBody>
                  <a:tcPr/>
                </a:tc>
                <a:tc>
                  <a:txBody>
                    <a:bodyPr/>
                    <a:lstStyle/>
                    <a:p>
                      <a:r>
                        <a:rPr lang="fr-FR" sz="1600" i="0" dirty="0">
                          <a:solidFill>
                            <a:schemeClr val="tx1"/>
                          </a:solidFill>
                        </a:rPr>
                        <a:t>Prélèvement d’impôts et taxes</a:t>
                      </a:r>
                    </a:p>
                  </a:txBody>
                  <a:tcPr/>
                </a:tc>
                <a:extLst>
                  <a:ext uri="{0D108BD9-81ED-4DB2-BD59-A6C34878D82A}">
                    <a16:rowId xmlns:a16="http://schemas.microsoft.com/office/drawing/2014/main" val="1112490979"/>
                  </a:ext>
                </a:extLst>
              </a:tr>
              <a:tr h="519001">
                <a:tc>
                  <a:txBody>
                    <a:bodyPr/>
                    <a:lstStyle/>
                    <a:p>
                      <a:r>
                        <a:rPr lang="fr-FR" sz="1600" dirty="0"/>
                        <a:t>Banques</a:t>
                      </a:r>
                    </a:p>
                    <a:p>
                      <a:r>
                        <a:rPr lang="fr-FR" sz="1600" i="1" dirty="0"/>
                        <a:t>Sociétés financières</a:t>
                      </a:r>
                    </a:p>
                  </a:txBody>
                  <a:tcPr/>
                </a:tc>
                <a:tc>
                  <a:txBody>
                    <a:bodyPr/>
                    <a:lstStyle/>
                    <a:p>
                      <a:r>
                        <a:rPr lang="fr-FR" sz="1600" i="0" dirty="0">
                          <a:solidFill>
                            <a:schemeClr val="tx1"/>
                          </a:solidFill>
                        </a:rPr>
                        <a:t>Souscription d’un emprunt </a:t>
                      </a:r>
                    </a:p>
                    <a:p>
                      <a:r>
                        <a:rPr lang="fr-FR" sz="1600" i="0" dirty="0">
                          <a:solidFill>
                            <a:schemeClr val="tx1"/>
                          </a:solidFill>
                        </a:rPr>
                        <a:t>Dépôts de fonds</a:t>
                      </a:r>
                    </a:p>
                  </a:txBody>
                  <a:tcPr/>
                </a:tc>
                <a:tc>
                  <a:txBody>
                    <a:bodyPr/>
                    <a:lstStyle/>
                    <a:p>
                      <a:r>
                        <a:rPr lang="fr-FR" sz="1600" i="0" dirty="0">
                          <a:solidFill>
                            <a:schemeClr val="tx1"/>
                          </a:solidFill>
                        </a:rPr>
                        <a:t>Facturation d’intérêts d’emprunt</a:t>
                      </a:r>
                    </a:p>
                    <a:p>
                      <a:r>
                        <a:rPr lang="fr-FR" sz="1600" i="0" dirty="0">
                          <a:solidFill>
                            <a:schemeClr val="tx1"/>
                          </a:solidFill>
                        </a:rPr>
                        <a:t>Rémunération des fonds déposés</a:t>
                      </a:r>
                    </a:p>
                  </a:txBody>
                  <a:tcPr/>
                </a:tc>
                <a:extLst>
                  <a:ext uri="{0D108BD9-81ED-4DB2-BD59-A6C34878D82A}">
                    <a16:rowId xmlns:a16="http://schemas.microsoft.com/office/drawing/2014/main" val="2393624691"/>
                  </a:ext>
                </a:extLst>
              </a:tr>
              <a:tr h="519001">
                <a:tc>
                  <a:txBody>
                    <a:bodyPr/>
                    <a:lstStyle/>
                    <a:p>
                      <a:r>
                        <a:rPr lang="fr-FR" sz="1600" i="0" dirty="0">
                          <a:solidFill>
                            <a:schemeClr val="tx1"/>
                          </a:solidFill>
                        </a:rPr>
                        <a:t>Associations </a:t>
                      </a:r>
                    </a:p>
                  </a:txBody>
                  <a:tcPr/>
                </a:tc>
                <a:tc>
                  <a:txBody>
                    <a:bodyPr/>
                    <a:lstStyle/>
                    <a:p>
                      <a:r>
                        <a:rPr lang="fr-FR" sz="1600" i="0" dirty="0">
                          <a:solidFill>
                            <a:schemeClr val="tx1"/>
                          </a:solidFill>
                        </a:rPr>
                        <a:t>Mise à disposition de produits</a:t>
                      </a:r>
                    </a:p>
                    <a:p>
                      <a:r>
                        <a:rPr lang="fr-FR" sz="1600" i="0" dirty="0">
                          <a:solidFill>
                            <a:schemeClr val="tx1"/>
                          </a:solidFill>
                        </a:rPr>
                        <a:t>Dons</a:t>
                      </a:r>
                    </a:p>
                  </a:txBody>
                  <a:tcPr/>
                </a:tc>
                <a:tc>
                  <a:txBody>
                    <a:bodyPr/>
                    <a:lstStyle/>
                    <a:p>
                      <a:r>
                        <a:rPr lang="fr-FR" sz="1600" i="0" dirty="0">
                          <a:solidFill>
                            <a:schemeClr val="tx1"/>
                          </a:solidFill>
                        </a:rPr>
                        <a:t>Services aux salariés </a:t>
                      </a:r>
                    </a:p>
                  </a:txBody>
                  <a:tcPr/>
                </a:tc>
                <a:extLst>
                  <a:ext uri="{0D108BD9-81ED-4DB2-BD59-A6C34878D82A}">
                    <a16:rowId xmlns:a16="http://schemas.microsoft.com/office/drawing/2014/main" val="3552999216"/>
                  </a:ext>
                </a:extLst>
              </a:tr>
              <a:tr h="519001">
                <a:tc>
                  <a:txBody>
                    <a:bodyPr/>
                    <a:lstStyle/>
                    <a:p>
                      <a:r>
                        <a:rPr lang="fr-FR" sz="1600" dirty="0"/>
                        <a:t>Reste du monde </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i="0" kern="1200" dirty="0">
                          <a:solidFill>
                            <a:schemeClr val="tx1"/>
                          </a:solidFill>
                          <a:latin typeface="+mn-lt"/>
                          <a:ea typeface="+mn-ea"/>
                          <a:cs typeface="+mn-cs"/>
                        </a:rPr>
                        <a:t>Idem avec les agents économiques internationaux </a:t>
                      </a:r>
                    </a:p>
                    <a:p>
                      <a:pPr algn="ctr"/>
                      <a:endParaRPr lang="fr-FR" sz="1600" kern="1200" dirty="0">
                        <a:solidFill>
                          <a:schemeClr val="tx1">
                            <a:lumMod val="50000"/>
                            <a:lumOff val="50000"/>
                          </a:schemeClr>
                        </a:solidFill>
                        <a:latin typeface="+mn-lt"/>
                        <a:ea typeface="+mn-ea"/>
                        <a:cs typeface="+mn-cs"/>
                      </a:endParaRPr>
                    </a:p>
                  </a:txBody>
                  <a:tcPr/>
                </a:tc>
                <a:tc hMerge="1">
                  <a:txBody>
                    <a:bodyPr/>
                    <a:lstStyle/>
                    <a:p>
                      <a:endParaRPr lang="fr-FR" sz="14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val="549713205"/>
                  </a:ext>
                </a:extLst>
              </a:tr>
            </a:tbl>
          </a:graphicData>
        </a:graphic>
      </p:graphicFrame>
      <p:sp>
        <p:nvSpPr>
          <p:cNvPr id="7" name="Titre 1">
            <a:extLst>
              <a:ext uri="{FF2B5EF4-FFF2-40B4-BE49-F238E27FC236}">
                <a16:creationId xmlns:a16="http://schemas.microsoft.com/office/drawing/2014/main" id="{2DC0BED9-C844-4AB7-92D3-AFBA565908B4}"/>
              </a:ext>
            </a:extLst>
          </p:cNvPr>
          <p:cNvSpPr txBox="1">
            <a:spLocks/>
          </p:cNvSpPr>
          <p:nvPr/>
        </p:nvSpPr>
        <p:spPr>
          <a:xfrm>
            <a:off x="686709" y="17477"/>
            <a:ext cx="113506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solidFill>
              </a:rPr>
              <a:t>Les relations de l’entreprise avec les principaux agents économiques</a:t>
            </a:r>
          </a:p>
        </p:txBody>
      </p:sp>
      <p:grpSp>
        <p:nvGrpSpPr>
          <p:cNvPr id="26" name="Groupe 25">
            <a:extLst>
              <a:ext uri="{FF2B5EF4-FFF2-40B4-BE49-F238E27FC236}">
                <a16:creationId xmlns:a16="http://schemas.microsoft.com/office/drawing/2014/main" id="{2A103E16-9609-4859-BDBD-BB27110416C1}"/>
              </a:ext>
            </a:extLst>
          </p:cNvPr>
          <p:cNvGrpSpPr/>
          <p:nvPr/>
        </p:nvGrpSpPr>
        <p:grpSpPr>
          <a:xfrm>
            <a:off x="10051310" y="1979387"/>
            <a:ext cx="1104039" cy="1458392"/>
            <a:chOff x="10062911" y="1558268"/>
            <a:chExt cx="1104039" cy="1458392"/>
          </a:xfrm>
        </p:grpSpPr>
        <p:pic>
          <p:nvPicPr>
            <p:cNvPr id="21" name="Image 20">
              <a:extLst>
                <a:ext uri="{FF2B5EF4-FFF2-40B4-BE49-F238E27FC236}">
                  <a16:creationId xmlns:a16="http://schemas.microsoft.com/office/drawing/2014/main" id="{2121A63B-93C8-4449-A628-292A53229824}"/>
                </a:ext>
              </a:extLst>
            </p:cNvPr>
            <p:cNvPicPr>
              <a:picLocks noChangeAspect="1"/>
            </p:cNvPicPr>
            <p:nvPr/>
          </p:nvPicPr>
          <p:blipFill>
            <a:blip r:embed="rId3"/>
            <a:stretch>
              <a:fillRect/>
            </a:stretch>
          </p:blipFill>
          <p:spPr>
            <a:xfrm>
              <a:off x="10149291" y="1558268"/>
              <a:ext cx="1017659" cy="1017659"/>
            </a:xfrm>
            <a:prstGeom prst="rect">
              <a:avLst/>
            </a:prstGeom>
          </p:spPr>
        </p:pic>
        <p:sp>
          <p:nvSpPr>
            <p:cNvPr id="25" name="ZoneTexte 24">
              <a:extLst>
                <a:ext uri="{FF2B5EF4-FFF2-40B4-BE49-F238E27FC236}">
                  <a16:creationId xmlns:a16="http://schemas.microsoft.com/office/drawing/2014/main" id="{FB6D7E2F-2FCC-4C8C-B8B8-E09A63F712E0}"/>
                </a:ext>
              </a:extLst>
            </p:cNvPr>
            <p:cNvSpPr txBox="1"/>
            <p:nvPr/>
          </p:nvSpPr>
          <p:spPr>
            <a:xfrm>
              <a:off x="10062911" y="2678106"/>
              <a:ext cx="1052014" cy="338554"/>
            </a:xfrm>
            <a:prstGeom prst="rect">
              <a:avLst/>
            </a:prstGeom>
            <a:noFill/>
          </p:spPr>
          <p:txBody>
            <a:bodyPr wrap="square" rtlCol="0">
              <a:spAutoFit/>
            </a:bodyPr>
            <a:lstStyle/>
            <a:p>
              <a:pPr algn="ctr"/>
              <a:r>
                <a:rPr lang="fr-FR" sz="1600" b="1" dirty="0"/>
                <a:t>de biens</a:t>
              </a:r>
            </a:p>
          </p:txBody>
        </p:sp>
      </p:grpSp>
      <p:grpSp>
        <p:nvGrpSpPr>
          <p:cNvPr id="2" name="Groupe 1">
            <a:extLst>
              <a:ext uri="{FF2B5EF4-FFF2-40B4-BE49-F238E27FC236}">
                <a16:creationId xmlns:a16="http://schemas.microsoft.com/office/drawing/2014/main" id="{D43C0F07-443A-43C6-BA19-AB72C719E61D}"/>
              </a:ext>
            </a:extLst>
          </p:cNvPr>
          <p:cNvGrpSpPr/>
          <p:nvPr/>
        </p:nvGrpSpPr>
        <p:grpSpPr>
          <a:xfrm>
            <a:off x="9965675" y="4991786"/>
            <a:ext cx="1532465" cy="1447230"/>
            <a:chOff x="9746203" y="4666225"/>
            <a:chExt cx="1532465" cy="1447230"/>
          </a:xfrm>
        </p:grpSpPr>
        <p:pic>
          <p:nvPicPr>
            <p:cNvPr id="23" name="Image 22">
              <a:extLst>
                <a:ext uri="{FF2B5EF4-FFF2-40B4-BE49-F238E27FC236}">
                  <a16:creationId xmlns:a16="http://schemas.microsoft.com/office/drawing/2014/main" id="{83305703-9A04-4BCB-892D-9C6CC64E5059}"/>
                </a:ext>
              </a:extLst>
            </p:cNvPr>
            <p:cNvPicPr>
              <a:picLocks noChangeAspect="1"/>
            </p:cNvPicPr>
            <p:nvPr/>
          </p:nvPicPr>
          <p:blipFill>
            <a:blip r:embed="rId4"/>
            <a:stretch>
              <a:fillRect/>
            </a:stretch>
          </p:blipFill>
          <p:spPr>
            <a:xfrm rot="4701411">
              <a:off x="10155433" y="4512831"/>
              <a:ext cx="969842" cy="1276629"/>
            </a:xfrm>
            <a:prstGeom prst="rect">
              <a:avLst/>
            </a:prstGeom>
          </p:spPr>
        </p:pic>
        <p:sp>
          <p:nvSpPr>
            <p:cNvPr id="13" name="ZoneTexte 12">
              <a:extLst>
                <a:ext uri="{FF2B5EF4-FFF2-40B4-BE49-F238E27FC236}">
                  <a16:creationId xmlns:a16="http://schemas.microsoft.com/office/drawing/2014/main" id="{3D415450-9BDC-4771-A729-2E4AC590F10D}"/>
                </a:ext>
              </a:extLst>
            </p:cNvPr>
            <p:cNvSpPr txBox="1"/>
            <p:nvPr/>
          </p:nvSpPr>
          <p:spPr>
            <a:xfrm>
              <a:off x="9746203" y="5774901"/>
              <a:ext cx="1446090" cy="338554"/>
            </a:xfrm>
            <a:prstGeom prst="rect">
              <a:avLst/>
            </a:prstGeom>
            <a:noFill/>
          </p:spPr>
          <p:txBody>
            <a:bodyPr wrap="square" rtlCol="0">
              <a:spAutoFit/>
            </a:bodyPr>
            <a:lstStyle/>
            <a:p>
              <a:pPr algn="ctr"/>
              <a:r>
                <a:rPr lang="fr-FR" sz="1600" b="1" dirty="0"/>
                <a:t>monétaires</a:t>
              </a:r>
            </a:p>
          </p:txBody>
        </p:sp>
      </p:grpSp>
      <p:grpSp>
        <p:nvGrpSpPr>
          <p:cNvPr id="3" name="Groupe 2">
            <a:extLst>
              <a:ext uri="{FF2B5EF4-FFF2-40B4-BE49-F238E27FC236}">
                <a16:creationId xmlns:a16="http://schemas.microsoft.com/office/drawing/2014/main" id="{1EA86EE9-4AFC-4895-B882-B590C5B7131A}"/>
              </a:ext>
            </a:extLst>
          </p:cNvPr>
          <p:cNvGrpSpPr/>
          <p:nvPr/>
        </p:nvGrpSpPr>
        <p:grpSpPr>
          <a:xfrm>
            <a:off x="10073859" y="3496737"/>
            <a:ext cx="1337906" cy="1324518"/>
            <a:chOff x="9797495" y="3087592"/>
            <a:chExt cx="1337906" cy="1324518"/>
          </a:xfrm>
        </p:grpSpPr>
        <p:pic>
          <p:nvPicPr>
            <p:cNvPr id="22" name="Image 21">
              <a:extLst>
                <a:ext uri="{FF2B5EF4-FFF2-40B4-BE49-F238E27FC236}">
                  <a16:creationId xmlns:a16="http://schemas.microsoft.com/office/drawing/2014/main" id="{EAD0062C-B4B6-4E43-A09E-823424F1B69C}"/>
                </a:ext>
              </a:extLst>
            </p:cNvPr>
            <p:cNvPicPr>
              <a:picLocks noChangeAspect="1"/>
            </p:cNvPicPr>
            <p:nvPr/>
          </p:nvPicPr>
          <p:blipFill rotWithShape="1">
            <a:blip r:embed="rId5"/>
            <a:srcRect b="20126"/>
            <a:stretch/>
          </p:blipFill>
          <p:spPr>
            <a:xfrm>
              <a:off x="9861326" y="3087592"/>
              <a:ext cx="1274075" cy="1017660"/>
            </a:xfrm>
            <a:prstGeom prst="rect">
              <a:avLst/>
            </a:prstGeom>
          </p:spPr>
        </p:pic>
        <p:sp>
          <p:nvSpPr>
            <p:cNvPr id="14" name="ZoneTexte 13">
              <a:extLst>
                <a:ext uri="{FF2B5EF4-FFF2-40B4-BE49-F238E27FC236}">
                  <a16:creationId xmlns:a16="http://schemas.microsoft.com/office/drawing/2014/main" id="{7FE490C3-1C56-4F84-97EE-B5560B7381BC}"/>
                </a:ext>
              </a:extLst>
            </p:cNvPr>
            <p:cNvSpPr txBox="1"/>
            <p:nvPr/>
          </p:nvSpPr>
          <p:spPr>
            <a:xfrm>
              <a:off x="9797495" y="4073556"/>
              <a:ext cx="1274075" cy="338554"/>
            </a:xfrm>
            <a:prstGeom prst="rect">
              <a:avLst/>
            </a:prstGeom>
            <a:noFill/>
          </p:spPr>
          <p:txBody>
            <a:bodyPr wrap="square" rtlCol="0">
              <a:spAutoFit/>
            </a:bodyPr>
            <a:lstStyle/>
            <a:p>
              <a:pPr algn="ctr"/>
              <a:r>
                <a:rPr lang="fr-FR" sz="1600" b="1" dirty="0"/>
                <a:t>de services</a:t>
              </a:r>
            </a:p>
          </p:txBody>
        </p:sp>
      </p:grpSp>
      <p:sp>
        <p:nvSpPr>
          <p:cNvPr id="4" name="Flèche : chevron 3">
            <a:extLst>
              <a:ext uri="{FF2B5EF4-FFF2-40B4-BE49-F238E27FC236}">
                <a16:creationId xmlns:a16="http://schemas.microsoft.com/office/drawing/2014/main" id="{A99B53CF-432D-4950-8465-513039D0FBE8}"/>
              </a:ext>
            </a:extLst>
          </p:cNvPr>
          <p:cNvSpPr/>
          <p:nvPr/>
        </p:nvSpPr>
        <p:spPr>
          <a:xfrm>
            <a:off x="9173831" y="1730299"/>
            <a:ext cx="489634" cy="4685512"/>
          </a:xfrm>
          <a:prstGeom prst="chevron">
            <a:avLst>
              <a:gd name="adj" fmla="val 77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ZoneTexte 4">
            <a:extLst>
              <a:ext uri="{FF2B5EF4-FFF2-40B4-BE49-F238E27FC236}">
                <a16:creationId xmlns:a16="http://schemas.microsoft.com/office/drawing/2014/main" id="{4A4842A5-E767-4924-A281-84A86C8FE137}"/>
              </a:ext>
            </a:extLst>
          </p:cNvPr>
          <p:cNvSpPr txBox="1"/>
          <p:nvPr/>
        </p:nvSpPr>
        <p:spPr>
          <a:xfrm>
            <a:off x="9631692" y="1341102"/>
            <a:ext cx="2029653" cy="369332"/>
          </a:xfrm>
          <a:prstGeom prst="rect">
            <a:avLst/>
          </a:prstGeom>
          <a:noFill/>
        </p:spPr>
        <p:txBody>
          <a:bodyPr wrap="square" rtlCol="0">
            <a:spAutoFit/>
          </a:bodyPr>
          <a:lstStyle/>
          <a:p>
            <a:pPr algn="ctr"/>
            <a:r>
              <a:rPr lang="fr-FR" b="1" dirty="0"/>
              <a:t>Des échanges </a:t>
            </a:r>
          </a:p>
        </p:txBody>
      </p:sp>
      <p:sp>
        <p:nvSpPr>
          <p:cNvPr id="17" name="ZoneTexte 16">
            <a:extLst>
              <a:ext uri="{FF2B5EF4-FFF2-40B4-BE49-F238E27FC236}">
                <a16:creationId xmlns:a16="http://schemas.microsoft.com/office/drawing/2014/main" id="{06D41504-AB40-4584-9417-2623C0E72DBD}"/>
              </a:ext>
            </a:extLst>
          </p:cNvPr>
          <p:cNvSpPr txBox="1"/>
          <p:nvPr/>
        </p:nvSpPr>
        <p:spPr>
          <a:xfrm>
            <a:off x="828597" y="1271444"/>
            <a:ext cx="8137983" cy="400110"/>
          </a:xfrm>
          <a:prstGeom prst="rect">
            <a:avLst/>
          </a:prstGeom>
          <a:noFill/>
        </p:spPr>
        <p:txBody>
          <a:bodyPr wrap="square" rtlCol="0">
            <a:spAutoFit/>
          </a:bodyPr>
          <a:lstStyle/>
          <a:p>
            <a:r>
              <a:rPr lang="fr-FR" sz="2000" dirty="0"/>
              <a:t>L’exemple de Parrot : quels échanges avec les autres agents économiques ? </a:t>
            </a:r>
          </a:p>
        </p:txBody>
      </p:sp>
      <p:sp>
        <p:nvSpPr>
          <p:cNvPr id="18" name="ZoneTexte 17">
            <a:extLst>
              <a:ext uri="{FF2B5EF4-FFF2-40B4-BE49-F238E27FC236}">
                <a16:creationId xmlns:a16="http://schemas.microsoft.com/office/drawing/2014/main" id="{49A31F11-6D89-45F0-BD87-BAE47796A8B2}"/>
              </a:ext>
            </a:extLst>
          </p:cNvPr>
          <p:cNvSpPr txBox="1"/>
          <p:nvPr/>
        </p:nvSpPr>
        <p:spPr>
          <a:xfrm flipH="1">
            <a:off x="29218" y="-21241"/>
            <a:ext cx="654239" cy="707886"/>
          </a:xfrm>
          <a:prstGeom prst="rect">
            <a:avLst/>
          </a:prstGeom>
          <a:noFill/>
        </p:spPr>
        <p:txBody>
          <a:bodyPr wrap="square">
            <a:spAutoFit/>
          </a:bodyPr>
          <a:lstStyle/>
          <a:p>
            <a:r>
              <a:rPr lang="fr-FR" sz="4000" dirty="0">
                <a:solidFill>
                  <a:schemeClr val="accent1"/>
                </a:solidFill>
                <a:sym typeface="Wingdings" panose="05000000000000000000" pitchFamily="2" charset="2"/>
              </a:rPr>
              <a:t></a:t>
            </a:r>
            <a:endParaRPr lang="fr-FR" sz="4000" dirty="0"/>
          </a:p>
        </p:txBody>
      </p:sp>
    </p:spTree>
    <p:extLst>
      <p:ext uri="{BB962C8B-B14F-4D97-AF65-F5344CB8AC3E}">
        <p14:creationId xmlns:p14="http://schemas.microsoft.com/office/powerpoint/2010/main" val="83522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3F32D02E44A49A51D428E13DC96F1" ma:contentTypeVersion="10" ma:contentTypeDescription="Crée un document." ma:contentTypeScope="" ma:versionID="25719ed148d7cdc4bdae3dd483d80576">
  <xsd:schema xmlns:xsd="http://www.w3.org/2001/XMLSchema" xmlns:xs="http://www.w3.org/2001/XMLSchema" xmlns:p="http://schemas.microsoft.com/office/2006/metadata/properties" xmlns:ns2="c1e294f3-4627-4ce5-bb05-78017f98850e" xmlns:ns3="4457043f-fd85-4799-80f5-1f6eaf5bc423" targetNamespace="http://schemas.microsoft.com/office/2006/metadata/properties" ma:root="true" ma:fieldsID="eeb4fdcbfc8a1d7ece678a8fe90d1916" ns2:_="" ns3:_="">
    <xsd:import namespace="c1e294f3-4627-4ce5-bb05-78017f98850e"/>
    <xsd:import namespace="4457043f-fd85-4799-80f5-1f6eaf5bc42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e294f3-4627-4ce5-bb05-78017f988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043f-fd85-4799-80f5-1f6eaf5bc423"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5B07CC-B86A-4E0A-9461-6BAA24525DBC}"/>
</file>

<file path=customXml/itemProps2.xml><?xml version="1.0" encoding="utf-8"?>
<ds:datastoreItem xmlns:ds="http://schemas.openxmlformats.org/officeDocument/2006/customXml" ds:itemID="{F4D5E730-5973-41F6-9519-B46CF21E866B}"/>
</file>

<file path=customXml/itemProps3.xml><?xml version="1.0" encoding="utf-8"?>
<ds:datastoreItem xmlns:ds="http://schemas.openxmlformats.org/officeDocument/2006/customXml" ds:itemID="{73041232-E431-47BB-8010-8689982BE5F5}"/>
</file>

<file path=docProps/app.xml><?xml version="1.0" encoding="utf-8"?>
<Properties xmlns="http://schemas.openxmlformats.org/officeDocument/2006/extended-properties" xmlns:vt="http://schemas.openxmlformats.org/officeDocument/2006/docPropsVTypes">
  <Template>TM16401371[[fn=Atlas]]</Template>
  <TotalTime>6969</TotalTime>
  <Words>4882</Words>
  <Application>Microsoft Office PowerPoint</Application>
  <PresentationFormat>Grand écran</PresentationFormat>
  <Paragraphs>609</Paragraphs>
  <Slides>47</Slides>
  <Notes>7</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47</vt:i4>
      </vt:variant>
    </vt:vector>
  </HeadingPairs>
  <TitlesOfParts>
    <vt:vector size="59" baseType="lpstr">
      <vt:lpstr>arial</vt:lpstr>
      <vt:lpstr>arial</vt:lpstr>
      <vt:lpstr>Calibri</vt:lpstr>
      <vt:lpstr>Calibri Light</vt:lpstr>
      <vt:lpstr>Cera</vt:lpstr>
      <vt:lpstr>Open Sans</vt:lpstr>
      <vt:lpstr>OpenSansRegular</vt:lpstr>
      <vt:lpstr>Wingdings</vt:lpstr>
      <vt:lpstr>Thème Office</vt:lpstr>
      <vt:lpstr>2_Conception personnalisée</vt:lpstr>
      <vt:lpstr>1_Conception personnalisée</vt:lpstr>
      <vt:lpstr>Conception personnalisée</vt:lpstr>
      <vt:lpstr>Culture économique, juridique et managériale </vt:lpstr>
      <vt:lpstr>Méthodologie, outils </vt:lpstr>
      <vt:lpstr>Présentation PowerPoint</vt:lpstr>
      <vt:lpstr>Les principaux agents économiques. Leur rôle</vt:lpstr>
      <vt:lpstr>Les catégories d’agents économiques</vt:lpstr>
      <vt:lpstr>Les catégories d’agents économiques</vt:lpstr>
      <vt:lpstr>Présentation PowerPoint</vt:lpstr>
      <vt:lpstr>Présentation PowerPoint</vt:lpstr>
      <vt:lpstr>Présentation PowerPoint</vt:lpstr>
      <vt:lpstr>Un ensemble des flux entre agents économiques : le circuit économique </vt:lpstr>
      <vt:lpstr>Présentation PowerPoint</vt:lpstr>
      <vt:lpstr>Présentation PowerPoint</vt:lpstr>
      <vt:lpstr>Présentation PowerPoint</vt:lpstr>
      <vt:lpstr>Présentation PowerPoint</vt:lpstr>
      <vt:lpstr>L’offre et la demande</vt:lpstr>
      <vt:lpstr>Présentation PowerPoint</vt:lpstr>
      <vt:lpstr>Présentation PowerPoint</vt:lpstr>
      <vt:lpstr>Quand l’offre et/ou la demande évolue(nt) sur un marché  </vt:lpstr>
      <vt:lpstr>La loi de l’offre et de la demande</vt:lpstr>
      <vt:lpstr>La loi de l’offre et de la demande</vt:lpstr>
      <vt:lpstr>L’élasticité en économie </vt:lpstr>
      <vt:lpstr>L’élasticité en économie </vt:lpstr>
      <vt:lpstr>Les obstacles au bon fonctionnement du marché </vt:lpstr>
      <vt:lpstr>Présentation PowerPoint</vt:lpstr>
      <vt:lpstr>Les barrières à l’entrée sur un marché </vt:lpstr>
      <vt:lpstr>Présentation PowerPoint</vt:lpstr>
      <vt:lpstr>L’asymétrie d’information </vt:lpstr>
      <vt:lpstr>Deux types d’asymétrie d’information </vt:lpstr>
      <vt:lpstr>Les conditions d’une concurrence pure et parfaite </vt:lpstr>
      <vt:lpstr>Le marché financier et le rôle des banques</vt:lpstr>
      <vt:lpstr>Comment les entreprises peuvent-elles financer leurs projets ? </vt:lpstr>
      <vt:lpstr>Le financement des investissements</vt:lpstr>
      <vt:lpstr>Présentation PowerPoint</vt:lpstr>
      <vt:lpstr>Le financement des investissements</vt:lpstr>
      <vt:lpstr>Présentation PowerPoint</vt:lpstr>
      <vt:lpstr>Présentation PowerPoint</vt:lpstr>
      <vt:lpstr>Présentation PowerPoint</vt:lpstr>
      <vt:lpstr>Phases de financement des entreprises innovantes </vt:lpstr>
      <vt:lpstr>Les externalités pour l’entreprise </vt:lpstr>
      <vt:lpstr>Exemple : externalités négatives</vt:lpstr>
      <vt:lpstr>Exemple : externalités positives</vt:lpstr>
      <vt:lpstr>Présentation PowerPoint</vt:lpstr>
      <vt:lpstr>En synthèse : les relations entre l’entreprise et son environnement économique  </vt:lpstr>
      <vt:lpstr>Synthèse du thème 1 :  l’intégration de l’entreprise dans son environnement</vt:lpstr>
      <vt:lpstr>Pour aller plus loin sur … </vt:lpstr>
      <vt:lpstr>Présentation PowerPoint</vt:lpstr>
      <vt:lpstr>Méthodologie, outils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économique, juridique et managériale</dc:title>
  <dc:creator>ACKERMANN LORBER Beatrice (SNCF VOYAGEURS / Etablissement Régional Grand Est / CELLULE APPEL D'OFFRES)</dc:creator>
  <cp:lastModifiedBy>ACKERMANN LORBER Beatrice (SNCF VOYAGEURS / Etablissement Régional Grand Est / CELLULE APPEL D'OFFRES)</cp:lastModifiedBy>
  <cp:revision>489</cp:revision>
  <dcterms:created xsi:type="dcterms:W3CDTF">2021-09-09T08:53:36Z</dcterms:created>
  <dcterms:modified xsi:type="dcterms:W3CDTF">2022-01-13T06:44:27Z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6c2d8a-efcc-437e-93d5-54cea663bf73_Enabled">
    <vt:lpwstr>true</vt:lpwstr>
  </property>
  <property fmtid="{D5CDD505-2E9C-101B-9397-08002B2CF9AE}" pid="3" name="MSIP_Label_fb6c2d8a-efcc-437e-93d5-54cea663bf73_SetDate">
    <vt:lpwstr>2021-09-09T08:53:36Z</vt:lpwstr>
  </property>
  <property fmtid="{D5CDD505-2E9C-101B-9397-08002B2CF9AE}" pid="4" name="MSIP_Label_fb6c2d8a-efcc-437e-93d5-54cea663bf73_Method">
    <vt:lpwstr>Standard</vt:lpwstr>
  </property>
  <property fmtid="{D5CDD505-2E9C-101B-9397-08002B2CF9AE}" pid="5" name="MSIP_Label_fb6c2d8a-efcc-437e-93d5-54cea663bf73_Name">
    <vt:lpwstr>Diffusable [sans marquage] temp</vt:lpwstr>
  </property>
  <property fmtid="{D5CDD505-2E9C-101B-9397-08002B2CF9AE}" pid="6" name="MSIP_Label_fb6c2d8a-efcc-437e-93d5-54cea663bf73_SiteId">
    <vt:lpwstr>4a7c8238-5799-4b16-9fc6-9ad8fce5a7d9</vt:lpwstr>
  </property>
  <property fmtid="{D5CDD505-2E9C-101B-9397-08002B2CF9AE}" pid="7" name="MSIP_Label_fb6c2d8a-efcc-437e-93d5-54cea663bf73_ActionId">
    <vt:lpwstr>8c79dc47-f4b0-4580-97eb-ea79ad4fadfe</vt:lpwstr>
  </property>
  <property fmtid="{D5CDD505-2E9C-101B-9397-08002B2CF9AE}" pid="8" name="MSIP_Label_fb6c2d8a-efcc-437e-93d5-54cea663bf73_ContentBits">
    <vt:lpwstr>0</vt:lpwstr>
  </property>
  <property fmtid="{D5CDD505-2E9C-101B-9397-08002B2CF9AE}" pid="9" name="ContentTypeId">
    <vt:lpwstr>0x010100A503F32D02E44A49A51D428E13DC96F1</vt:lpwstr>
  </property>
</Properties>
</file>